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handoutMasterIdLst>
    <p:handoutMasterId r:id="rId106"/>
  </p:handoutMasterIdLst>
  <p:sldIdLst>
    <p:sldId id="359" r:id="rId3"/>
    <p:sldId id="360" r:id="rId5"/>
    <p:sldId id="533" r:id="rId6"/>
    <p:sldId id="534" r:id="rId7"/>
    <p:sldId id="535" r:id="rId8"/>
    <p:sldId id="538" r:id="rId9"/>
    <p:sldId id="361" r:id="rId10"/>
    <p:sldId id="362" r:id="rId11"/>
    <p:sldId id="363" r:id="rId12"/>
    <p:sldId id="364" r:id="rId13"/>
    <p:sldId id="365" r:id="rId14"/>
    <p:sldId id="366" r:id="rId15"/>
    <p:sldId id="367" r:id="rId16"/>
    <p:sldId id="368" r:id="rId17"/>
    <p:sldId id="369" r:id="rId18"/>
    <p:sldId id="370" r:id="rId19"/>
    <p:sldId id="371" r:id="rId20"/>
    <p:sldId id="540" r:id="rId21"/>
    <p:sldId id="541" r:id="rId22"/>
    <p:sldId id="569" r:id="rId23"/>
    <p:sldId id="539" r:id="rId24"/>
    <p:sldId id="372" r:id="rId25"/>
    <p:sldId id="373" r:id="rId26"/>
    <p:sldId id="469" r:id="rId27"/>
    <p:sldId id="374" r:id="rId28"/>
    <p:sldId id="375" r:id="rId29"/>
    <p:sldId id="376" r:id="rId30"/>
    <p:sldId id="377" r:id="rId31"/>
    <p:sldId id="378" r:id="rId32"/>
    <p:sldId id="379" r:id="rId33"/>
    <p:sldId id="380" r:id="rId34"/>
    <p:sldId id="381" r:id="rId35"/>
    <p:sldId id="382" r:id="rId36"/>
    <p:sldId id="383" r:id="rId37"/>
    <p:sldId id="384" r:id="rId38"/>
    <p:sldId id="542" r:id="rId39"/>
    <p:sldId id="385" r:id="rId40"/>
    <p:sldId id="386" r:id="rId41"/>
    <p:sldId id="393" r:id="rId42"/>
    <p:sldId id="394" r:id="rId43"/>
    <p:sldId id="543" r:id="rId44"/>
    <p:sldId id="457" r:id="rId45"/>
    <p:sldId id="552" r:id="rId46"/>
    <p:sldId id="553" r:id="rId47"/>
    <p:sldId id="559" r:id="rId48"/>
    <p:sldId id="560" r:id="rId49"/>
    <p:sldId id="561" r:id="rId50"/>
    <p:sldId id="562" r:id="rId51"/>
    <p:sldId id="563" r:id="rId52"/>
    <p:sldId id="565" r:id="rId53"/>
    <p:sldId id="564" r:id="rId54"/>
    <p:sldId id="566" r:id="rId55"/>
    <p:sldId id="567" r:id="rId56"/>
    <p:sldId id="545" r:id="rId57"/>
    <p:sldId id="458" r:id="rId58"/>
    <p:sldId id="459" r:id="rId59"/>
    <p:sldId id="460" r:id="rId60"/>
    <p:sldId id="461" r:id="rId61"/>
    <p:sldId id="524" r:id="rId62"/>
    <p:sldId id="557" r:id="rId63"/>
    <p:sldId id="521" r:id="rId64"/>
    <p:sldId id="522" r:id="rId65"/>
    <p:sldId id="523" r:id="rId66"/>
    <p:sldId id="547" r:id="rId67"/>
    <p:sldId id="548" r:id="rId68"/>
    <p:sldId id="549" r:id="rId69"/>
    <p:sldId id="550" r:id="rId70"/>
    <p:sldId id="551" r:id="rId71"/>
    <p:sldId id="525" r:id="rId72"/>
    <p:sldId id="530" r:id="rId73"/>
    <p:sldId id="558" r:id="rId74"/>
    <p:sldId id="529" r:id="rId75"/>
    <p:sldId id="526" r:id="rId76"/>
    <p:sldId id="527" r:id="rId77"/>
    <p:sldId id="528" r:id="rId78"/>
    <p:sldId id="397" r:id="rId79"/>
    <p:sldId id="398" r:id="rId80"/>
    <p:sldId id="399" r:id="rId81"/>
    <p:sldId id="400" r:id="rId82"/>
    <p:sldId id="401" r:id="rId83"/>
    <p:sldId id="402" r:id="rId84"/>
    <p:sldId id="403" r:id="rId85"/>
    <p:sldId id="404" r:id="rId86"/>
    <p:sldId id="532" r:id="rId87"/>
    <p:sldId id="464" r:id="rId88"/>
    <p:sldId id="465" r:id="rId89"/>
    <p:sldId id="466" r:id="rId90"/>
    <p:sldId id="467" r:id="rId91"/>
    <p:sldId id="406" r:id="rId92"/>
    <p:sldId id="472" r:id="rId93"/>
    <p:sldId id="508" r:id="rId94"/>
    <p:sldId id="473" r:id="rId95"/>
    <p:sldId id="507" r:id="rId96"/>
    <p:sldId id="474" r:id="rId97"/>
    <p:sldId id="505" r:id="rId98"/>
    <p:sldId id="506" r:id="rId99"/>
    <p:sldId id="476" r:id="rId100"/>
    <p:sldId id="546" r:id="rId101"/>
    <p:sldId id="554" r:id="rId102"/>
    <p:sldId id="555" r:id="rId103"/>
    <p:sldId id="556" r:id="rId104"/>
    <p:sldId id="568" r:id="rId105"/>
  </p:sldIdLst>
  <p:sldSz cx="9144000" cy="6858000" type="screen4x3"/>
  <p:notesSz cx="6997700" cy="9283700"/>
  <p:custShowLst>
    <p:custShow name="Custom Show 1" id="0">
      <p:sldLst/>
    </p:custShow>
  </p:custShowLst>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CC"/>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79903" autoAdjust="0"/>
  </p:normalViewPr>
  <p:slideViewPr>
    <p:cSldViewPr snapToGrid="0">
      <p:cViewPr varScale="1">
        <p:scale>
          <a:sx n="59" d="100"/>
          <a:sy n="59" d="100"/>
        </p:scale>
        <p:origin x="636" y="52"/>
      </p:cViewPr>
      <p:guideLst>
        <p:guide orient="horz" pos="679"/>
        <p:guide pos="521"/>
      </p:guideLst>
    </p:cSldViewPr>
  </p:slideViewPr>
  <p:outlineViewPr>
    <p:cViewPr>
      <p:scale>
        <a:sx n="33" d="100"/>
        <a:sy n="33" d="100"/>
      </p:scale>
      <p:origin x="150" y="5128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handoutMaster" Target="handoutMasters/handoutMaster1.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32125" cy="463550"/>
          </a:xfrm>
          <a:prstGeom prst="rect">
            <a:avLst/>
          </a:prstGeom>
          <a:noFill/>
          <a:ln w="9525">
            <a:noFill/>
            <a:miter lim="800000"/>
          </a:ln>
          <a:effectLst/>
        </p:spPr>
        <p:txBody>
          <a:bodyPr vert="horz" wrap="none" lIns="93031" tIns="46516" rIns="93031" bIns="46516" numCol="1" anchor="t" anchorCtr="0" compatLnSpc="1"/>
          <a:lstStyle>
            <a:lvl1pPr defTabSz="930275">
              <a:defRPr sz="1200">
                <a:latin typeface="Helvetica" panose="020B0604020202020204" pitchFamily="34" charset="0"/>
                <a:ea typeface="MS PGothic" panose="020B0600070205080204" pitchFamily="34" charset="-128"/>
              </a:defRPr>
            </a:lvl1pPr>
          </a:lstStyle>
          <a:p>
            <a:pPr>
              <a:defRPr/>
            </a:pPr>
            <a:endParaRPr lang="zh-CN" altLang="zh-CN"/>
          </a:p>
        </p:txBody>
      </p:sp>
      <p:sp>
        <p:nvSpPr>
          <p:cNvPr id="58371" name="Rectangle 3"/>
          <p:cNvSpPr>
            <a:spLocks noGrp="1" noChangeArrowheads="1"/>
          </p:cNvSpPr>
          <p:nvPr>
            <p:ph type="dt" sz="quarter" idx="1"/>
          </p:nvPr>
        </p:nvSpPr>
        <p:spPr bwMode="auto">
          <a:xfrm>
            <a:off x="3965575" y="0"/>
            <a:ext cx="3032125" cy="463550"/>
          </a:xfrm>
          <a:prstGeom prst="rect">
            <a:avLst/>
          </a:prstGeom>
          <a:noFill/>
          <a:ln w="9525">
            <a:noFill/>
            <a:miter lim="800000"/>
          </a:ln>
          <a:effectLst/>
        </p:spPr>
        <p:txBody>
          <a:bodyPr vert="horz" wrap="none" lIns="93031" tIns="46516" rIns="93031" bIns="46516" numCol="1" anchor="t" anchorCtr="0" compatLnSpc="1"/>
          <a:lstStyle>
            <a:lvl1pPr algn="r" defTabSz="930275">
              <a:defRPr sz="1200">
                <a:latin typeface="Helvetica" panose="020B0604020202020204" pitchFamily="34" charset="0"/>
                <a:ea typeface="MS PGothic" panose="020B0600070205080204" pitchFamily="34" charset="-128"/>
              </a:defRPr>
            </a:lvl1pPr>
          </a:lstStyle>
          <a:p>
            <a:pPr>
              <a:defRPr/>
            </a:pPr>
            <a:endParaRPr lang="zh-CN" altLang="zh-CN"/>
          </a:p>
        </p:txBody>
      </p:sp>
      <p:sp>
        <p:nvSpPr>
          <p:cNvPr id="58372" name="Rectangle 4"/>
          <p:cNvSpPr>
            <a:spLocks noGrp="1" noChangeArrowheads="1"/>
          </p:cNvSpPr>
          <p:nvPr>
            <p:ph type="ftr" sz="quarter" idx="2"/>
          </p:nvPr>
        </p:nvSpPr>
        <p:spPr bwMode="auto">
          <a:xfrm>
            <a:off x="0" y="8820150"/>
            <a:ext cx="3032125" cy="463550"/>
          </a:xfrm>
          <a:prstGeom prst="rect">
            <a:avLst/>
          </a:prstGeom>
          <a:noFill/>
          <a:ln w="9525">
            <a:noFill/>
            <a:miter lim="800000"/>
          </a:ln>
          <a:effectLst/>
        </p:spPr>
        <p:txBody>
          <a:bodyPr vert="horz" wrap="none" lIns="93031" tIns="46516" rIns="93031" bIns="46516" numCol="1" anchor="b" anchorCtr="0" compatLnSpc="1"/>
          <a:lstStyle>
            <a:lvl1pPr defTabSz="930275">
              <a:defRPr sz="1200">
                <a:latin typeface="Helvetica" panose="020B0604020202020204" pitchFamily="34" charset="0"/>
                <a:ea typeface="MS PGothic" panose="020B0600070205080204" pitchFamily="34" charset="-128"/>
              </a:defRPr>
            </a:lvl1pPr>
          </a:lstStyle>
          <a:p>
            <a:pPr>
              <a:defRPr/>
            </a:pPr>
            <a:endParaRPr lang="zh-CN" altLang="zh-CN"/>
          </a:p>
        </p:txBody>
      </p:sp>
      <p:sp>
        <p:nvSpPr>
          <p:cNvPr id="58373" name="Rectangle 5"/>
          <p:cNvSpPr>
            <a:spLocks noGrp="1" noChangeArrowheads="1"/>
          </p:cNvSpPr>
          <p:nvPr>
            <p:ph type="sldNum" sz="quarter" idx="3"/>
          </p:nvPr>
        </p:nvSpPr>
        <p:spPr bwMode="auto">
          <a:xfrm>
            <a:off x="3965575" y="8820150"/>
            <a:ext cx="3032125" cy="463550"/>
          </a:xfrm>
          <a:prstGeom prst="rect">
            <a:avLst/>
          </a:prstGeom>
          <a:noFill/>
          <a:ln w="9525">
            <a:noFill/>
            <a:miter lim="800000"/>
          </a:ln>
          <a:effectLst/>
        </p:spPr>
        <p:txBody>
          <a:bodyPr vert="horz" wrap="none" lIns="93031" tIns="46516" rIns="93031" bIns="46516" numCol="1" anchor="b" anchorCtr="0" compatLnSpc="1"/>
          <a:lstStyle>
            <a:lvl1pPr algn="r" defTabSz="930275">
              <a:defRPr sz="1200"/>
            </a:lvl1pPr>
          </a:lstStyle>
          <a:p>
            <a:pPr>
              <a:defRPr/>
            </a:pPr>
            <a:fld id="{92BA713B-9984-479B-B40A-B8004A800038}"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032125" cy="463550"/>
          </a:xfrm>
          <a:prstGeom prst="rect">
            <a:avLst/>
          </a:prstGeom>
          <a:noFill/>
          <a:ln w="9525">
            <a:noFill/>
            <a:miter lim="800000"/>
          </a:ln>
          <a:effectLst/>
        </p:spPr>
        <p:txBody>
          <a:bodyPr vert="horz" wrap="none" lIns="93031" tIns="46516" rIns="93031" bIns="46516" numCol="1" anchor="t" anchorCtr="0" compatLnSpc="1"/>
          <a:lstStyle>
            <a:lvl1pPr defTabSz="930275">
              <a:defRPr sz="1200">
                <a:latin typeface="Helvetica" panose="020B0604020202020204" pitchFamily="34" charset="0"/>
                <a:ea typeface="MS PGothic" panose="020B0600070205080204" pitchFamily="34" charset="-128"/>
              </a:defRPr>
            </a:lvl1pPr>
          </a:lstStyle>
          <a:p>
            <a:pPr>
              <a:defRPr/>
            </a:pPr>
            <a:endParaRPr lang="zh-CN" altLang="zh-CN"/>
          </a:p>
        </p:txBody>
      </p:sp>
      <p:sp>
        <p:nvSpPr>
          <p:cNvPr id="52227" name="Rectangle 3"/>
          <p:cNvSpPr>
            <a:spLocks noGrp="1" noChangeArrowheads="1"/>
          </p:cNvSpPr>
          <p:nvPr>
            <p:ph type="dt" idx="1"/>
          </p:nvPr>
        </p:nvSpPr>
        <p:spPr bwMode="auto">
          <a:xfrm>
            <a:off x="3965575" y="0"/>
            <a:ext cx="3032125" cy="463550"/>
          </a:xfrm>
          <a:prstGeom prst="rect">
            <a:avLst/>
          </a:prstGeom>
          <a:noFill/>
          <a:ln w="9525">
            <a:noFill/>
            <a:miter lim="800000"/>
          </a:ln>
          <a:effectLst/>
        </p:spPr>
        <p:txBody>
          <a:bodyPr vert="horz" wrap="none" lIns="93031" tIns="46516" rIns="93031" bIns="46516" numCol="1" anchor="t" anchorCtr="0" compatLnSpc="1"/>
          <a:lstStyle>
            <a:lvl1pPr algn="r" defTabSz="930275">
              <a:defRPr sz="1200">
                <a:latin typeface="Helvetica" panose="020B0604020202020204" pitchFamily="34" charset="0"/>
                <a:ea typeface="MS PGothic" panose="020B0600070205080204" pitchFamily="34" charset="-128"/>
              </a:defRPr>
            </a:lvl1pPr>
          </a:lstStyle>
          <a:p>
            <a:pPr>
              <a:defRPr/>
            </a:pPr>
            <a:endParaRPr lang="zh-CN" altLang="zh-CN"/>
          </a:p>
        </p:txBody>
      </p:sp>
      <p:sp>
        <p:nvSpPr>
          <p:cNvPr id="4100"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2229" name="Rectangle 5"/>
          <p:cNvSpPr>
            <a:spLocks noGrp="1" noChangeArrowheads="1"/>
          </p:cNvSpPr>
          <p:nvPr>
            <p:ph type="body" sz="quarter" idx="3"/>
          </p:nvPr>
        </p:nvSpPr>
        <p:spPr bwMode="auto">
          <a:xfrm>
            <a:off x="933450" y="4410075"/>
            <a:ext cx="5130800" cy="4176713"/>
          </a:xfrm>
          <a:prstGeom prst="rect">
            <a:avLst/>
          </a:prstGeom>
          <a:noFill/>
          <a:ln w="9525">
            <a:noFill/>
            <a:miter lim="800000"/>
          </a:ln>
          <a:effectLst/>
        </p:spPr>
        <p:txBody>
          <a:bodyPr vert="horz" wrap="none" lIns="93031" tIns="46516" rIns="93031" bIns="46516"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2230" name="Rectangle 6"/>
          <p:cNvSpPr>
            <a:spLocks noGrp="1" noChangeArrowheads="1"/>
          </p:cNvSpPr>
          <p:nvPr>
            <p:ph type="ftr" sz="quarter" idx="4"/>
          </p:nvPr>
        </p:nvSpPr>
        <p:spPr bwMode="auto">
          <a:xfrm>
            <a:off x="0" y="8820150"/>
            <a:ext cx="3032125" cy="463550"/>
          </a:xfrm>
          <a:prstGeom prst="rect">
            <a:avLst/>
          </a:prstGeom>
          <a:noFill/>
          <a:ln w="9525">
            <a:noFill/>
            <a:miter lim="800000"/>
          </a:ln>
          <a:effectLst/>
        </p:spPr>
        <p:txBody>
          <a:bodyPr vert="horz" wrap="none" lIns="93031" tIns="46516" rIns="93031" bIns="46516" numCol="1" anchor="b" anchorCtr="0" compatLnSpc="1"/>
          <a:lstStyle>
            <a:lvl1pPr defTabSz="930275">
              <a:defRPr sz="1200">
                <a:latin typeface="Helvetica" panose="020B0604020202020204" pitchFamily="34" charset="0"/>
                <a:ea typeface="MS PGothic" panose="020B0600070205080204" pitchFamily="34" charset="-128"/>
              </a:defRPr>
            </a:lvl1pPr>
          </a:lstStyle>
          <a:p>
            <a:pPr>
              <a:defRPr/>
            </a:pPr>
            <a:endParaRPr lang="zh-CN" altLang="zh-CN"/>
          </a:p>
        </p:txBody>
      </p:sp>
      <p:sp>
        <p:nvSpPr>
          <p:cNvPr id="52231" name="Rectangle 7"/>
          <p:cNvSpPr>
            <a:spLocks noGrp="1" noChangeArrowheads="1"/>
          </p:cNvSpPr>
          <p:nvPr>
            <p:ph type="sldNum" sz="quarter" idx="5"/>
          </p:nvPr>
        </p:nvSpPr>
        <p:spPr bwMode="auto">
          <a:xfrm>
            <a:off x="3965575" y="8820150"/>
            <a:ext cx="3032125" cy="463550"/>
          </a:xfrm>
          <a:prstGeom prst="rect">
            <a:avLst/>
          </a:prstGeom>
          <a:noFill/>
          <a:ln w="9525">
            <a:noFill/>
            <a:miter lim="800000"/>
          </a:ln>
          <a:effectLst/>
        </p:spPr>
        <p:txBody>
          <a:bodyPr vert="horz" wrap="none" lIns="93031" tIns="46516" rIns="93031" bIns="46516" numCol="1" anchor="b" anchorCtr="0" compatLnSpc="1"/>
          <a:lstStyle>
            <a:lvl1pPr algn="r" defTabSz="930275">
              <a:defRPr sz="1200"/>
            </a:lvl1pPr>
          </a:lstStyle>
          <a:p>
            <a:pPr>
              <a:defRPr/>
            </a:pPr>
            <a:fld id="{B393F5CD-9868-4EAE-A92D-0CD7FEE0FD27}"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A1011A4-3F09-4F01-8290-F2EF5A0F1FE6}" type="slidenum">
              <a:rPr lang="en-US" altLang="zh-CN" sz="1200" smtClean="0"/>
            </a:fld>
            <a:endParaRPr lang="en-US" altLang="zh-CN" sz="1200" smtClean="0"/>
          </a:p>
        </p:txBody>
      </p:sp>
      <p:sp>
        <p:nvSpPr>
          <p:cNvPr id="7171" name="Rectangle 2"/>
          <p:cNvSpPr>
            <a:spLocks noGrp="1" noRot="1" noChangeAspect="1" noChangeArrowheads="1" noTextEdit="1"/>
          </p:cNvSpPr>
          <p:nvPr>
            <p:ph type="sldImg"/>
          </p:nvPr>
        </p:nvSpPr>
        <p:spPr/>
      </p:sp>
      <p:sp>
        <p:nvSpPr>
          <p:cNvPr id="7172"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A0C4542-9BFE-4653-BC13-120C033252BF}" type="slidenum">
              <a:rPr lang="en-US" altLang="zh-CN" sz="1200" smtClean="0"/>
            </a:fld>
            <a:endParaRPr lang="en-US" altLang="zh-CN" sz="1200" smtClean="0"/>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805772A-12F4-4160-AE6B-F495E7A9FEA0}" type="slidenum">
              <a:rPr lang="en-US" altLang="zh-CN" sz="1200" smtClean="0"/>
            </a:fld>
            <a:endParaRPr lang="en-US" altLang="zh-CN" sz="1200" smtClean="0"/>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48E9064-857F-4707-9F72-27C3DCDE685D}" type="slidenum">
              <a:rPr lang="en-US" altLang="zh-CN" sz="1200" smtClean="0"/>
            </a:fld>
            <a:endParaRPr lang="en-US" altLang="zh-CN" sz="1200" smtClean="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36377E3-DCC4-48F8-82A3-80EC135BF60E}" type="slidenum">
              <a:rPr lang="en-US" altLang="zh-CN" sz="1200" smtClean="0"/>
            </a:fld>
            <a:endParaRPr lang="en-US" altLang="zh-CN" sz="1200" smtClean="0"/>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DFE470D-94AA-40B3-888F-C4DED37DD68A}" type="slidenum">
              <a:rPr lang="en-US" altLang="zh-CN" sz="1200" smtClean="0"/>
            </a:fld>
            <a:endParaRPr lang="en-US" altLang="zh-CN" sz="1200" smtClean="0"/>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6ACE7CA-2C55-4307-95AB-97F245AD09B7}" type="slidenum">
              <a:rPr lang="en-US" altLang="zh-CN" sz="1200" smtClean="0"/>
            </a:fld>
            <a:endParaRPr lang="en-US" altLang="zh-CN" sz="1200" smtClean="0"/>
          </a:p>
        </p:txBody>
      </p:sp>
      <p:sp>
        <p:nvSpPr>
          <p:cNvPr id="43011" name="Rectangle 2"/>
          <p:cNvSpPr>
            <a:spLocks noGrp="1" noRot="1" noChangeAspect="1" noChangeArrowheads="1" noTextEdit="1"/>
          </p:cNvSpPr>
          <p:nvPr>
            <p:ph type="sldImg"/>
          </p:nvPr>
        </p:nvSpPr>
        <p:spPr/>
      </p:sp>
      <p:sp>
        <p:nvSpPr>
          <p:cNvPr id="43012"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699A1AF-E267-4DD8-9964-DA451BE67FDB}" type="slidenum">
              <a:rPr lang="en-US" altLang="zh-CN" sz="1200" smtClean="0"/>
            </a:fld>
            <a:endParaRPr lang="en-US" altLang="zh-CN" sz="1200" smtClean="0"/>
          </a:p>
        </p:txBody>
      </p:sp>
      <p:sp>
        <p:nvSpPr>
          <p:cNvPr id="45059" name="Rectangle 2"/>
          <p:cNvSpPr>
            <a:spLocks noGrp="1" noRot="1" noChangeAspect="1" noChangeArrowheads="1" noTextEdit="1"/>
          </p:cNvSpPr>
          <p:nvPr>
            <p:ph type="sldImg"/>
          </p:nvPr>
        </p:nvSpPr>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28BEBE3-BC97-4121-BD3C-45B62B038D7B}" type="slidenum">
              <a:rPr lang="en-US" altLang="zh-CN" sz="1200" smtClean="0"/>
            </a:fld>
            <a:endParaRPr lang="en-US" altLang="zh-CN" sz="1200" smtClean="0"/>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93C1AD1-0388-4F0C-B9DC-CD89A30469BF}" type="slidenum">
              <a:rPr lang="en-US" altLang="zh-CN" sz="1200" smtClean="0"/>
            </a:fld>
            <a:endParaRPr lang="en-US" altLang="zh-CN" sz="1200" smtClean="0"/>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8CA5B15-39BA-4C51-A3E3-1EB268CBE493}" type="slidenum">
              <a:rPr lang="en-US" altLang="zh-CN" sz="1200" smtClean="0"/>
            </a:fld>
            <a:endParaRPr lang="en-US" altLang="zh-CN" sz="1200" smtClean="0"/>
          </a:p>
        </p:txBody>
      </p:sp>
      <p:sp>
        <p:nvSpPr>
          <p:cNvPr id="51203" name="Rectangle 2"/>
          <p:cNvSpPr>
            <a:spLocks noGrp="1" noRot="1" noChangeAspect="1" noChangeArrowheads="1" noTextEdit="1"/>
          </p:cNvSpPr>
          <p:nvPr>
            <p:ph type="sldImg"/>
          </p:nvPr>
        </p:nvSpPr>
        <p:spPr/>
      </p:sp>
      <p:sp>
        <p:nvSpPr>
          <p:cNvPr id="5120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578B2CD-B610-4C14-9AC6-390F8DEEB34E}" type="slidenum">
              <a:rPr lang="en-US" altLang="zh-CN" sz="1200" smtClean="0"/>
            </a:fld>
            <a:endParaRPr lang="en-US" altLang="zh-CN" sz="1200" smtClean="0"/>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ED573D4-D717-47B2-88E7-3306CC510F8D}" type="slidenum">
              <a:rPr lang="en-US" altLang="zh-CN" sz="1200" smtClean="0"/>
            </a:fld>
            <a:endParaRPr lang="en-US" altLang="zh-CN" sz="1200" smtClean="0"/>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19FBF92-5ACF-4011-B6EC-9E6CA76E570D}" type="slidenum">
              <a:rPr lang="en-US" altLang="zh-CN" sz="1200" smtClean="0"/>
            </a:fld>
            <a:endParaRPr lang="en-US" altLang="zh-CN" sz="1200" smtClean="0"/>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E36C005-97D7-432F-8237-8D104FA217EB}" type="slidenum">
              <a:rPr lang="en-US" altLang="zh-CN" sz="1200" smtClean="0"/>
            </a:fld>
            <a:endParaRPr lang="en-US" altLang="zh-CN" sz="1200" smtClean="0"/>
          </a:p>
        </p:txBody>
      </p:sp>
      <p:sp>
        <p:nvSpPr>
          <p:cNvPr id="57347" name="Rectangle 2"/>
          <p:cNvSpPr>
            <a:spLocks noGrp="1" noRot="1" noChangeAspect="1" noChangeArrowheads="1" noTextEdit="1"/>
          </p:cNvSpPr>
          <p:nvPr>
            <p:ph type="sldImg"/>
          </p:nvPr>
        </p:nvSpPr>
        <p:spPr/>
      </p:sp>
      <p:sp>
        <p:nvSpPr>
          <p:cNvPr id="5734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A563CFA-4F31-4D60-9EE7-AC0EE5AF5650}" type="slidenum">
              <a:rPr lang="en-US" altLang="zh-CN" sz="1200" smtClean="0"/>
            </a:fld>
            <a:endParaRPr lang="en-US" altLang="zh-CN" sz="1200" smtClean="0"/>
          </a:p>
        </p:txBody>
      </p:sp>
      <p:sp>
        <p:nvSpPr>
          <p:cNvPr id="59395" name="Rectangle 2"/>
          <p:cNvSpPr>
            <a:spLocks noGrp="1" noRot="1" noChangeAspect="1" noChangeArrowheads="1" noTextEdit="1"/>
          </p:cNvSpPr>
          <p:nvPr>
            <p:ph type="sldImg"/>
          </p:nvPr>
        </p:nvSpPr>
        <p:spPr/>
      </p:sp>
      <p:sp>
        <p:nvSpPr>
          <p:cNvPr id="5939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469B7B3-C95F-4FBC-8E41-FADD2A8CF511}" type="slidenum">
              <a:rPr lang="en-US" altLang="zh-CN" sz="1200" smtClean="0"/>
            </a:fld>
            <a:endParaRPr lang="en-US" altLang="zh-CN" sz="1200" smtClean="0"/>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3C3394F-38E4-4FB3-BE55-BDA218D1EC4D}" type="slidenum">
              <a:rPr lang="en-US" altLang="zh-CN" sz="1200" smtClean="0"/>
            </a:fld>
            <a:endParaRPr lang="en-US" altLang="zh-CN" sz="1200" smtClean="0"/>
          </a:p>
        </p:txBody>
      </p:sp>
      <p:sp>
        <p:nvSpPr>
          <p:cNvPr id="63491" name="Rectangle 2"/>
          <p:cNvSpPr>
            <a:spLocks noGrp="1" noRot="1" noChangeAspect="1" noChangeArrowheads="1" noTextEdit="1"/>
          </p:cNvSpPr>
          <p:nvPr>
            <p:ph type="sldImg"/>
          </p:nvPr>
        </p:nvSpPr>
        <p:spPr/>
      </p:sp>
      <p:sp>
        <p:nvSpPr>
          <p:cNvPr id="63492"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763BDD8-7CAD-4C60-8BAA-AA9842245E97}" type="slidenum">
              <a:rPr lang="en-US" altLang="zh-CN" sz="1200" smtClean="0"/>
            </a:fld>
            <a:endParaRPr lang="en-US" altLang="zh-CN" sz="1200" smtClean="0"/>
          </a:p>
        </p:txBody>
      </p:sp>
      <p:sp>
        <p:nvSpPr>
          <p:cNvPr id="65539" name="Rectangle 2"/>
          <p:cNvSpPr>
            <a:spLocks noGrp="1" noRot="1" noChangeAspect="1" noChangeArrowheads="1" noTextEdit="1"/>
          </p:cNvSpPr>
          <p:nvPr>
            <p:ph type="sldImg"/>
          </p:nvPr>
        </p:nvSpPr>
        <p:spPr/>
      </p:sp>
      <p:sp>
        <p:nvSpPr>
          <p:cNvPr id="6554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9B4A3DC-80B0-4C23-AC8F-F5A1E8AD3BB6}" type="slidenum">
              <a:rPr lang="en-US" altLang="zh-CN" sz="1200" smtClean="0"/>
            </a:fld>
            <a:endParaRPr lang="en-US" altLang="zh-CN" sz="1200" smtClean="0"/>
          </a:p>
        </p:txBody>
      </p:sp>
      <p:sp>
        <p:nvSpPr>
          <p:cNvPr id="67587" name="Rectangle 2"/>
          <p:cNvSpPr>
            <a:spLocks noGrp="1" noRot="1" noChangeAspect="1" noChangeArrowheads="1" noTextEdit="1"/>
          </p:cNvSpPr>
          <p:nvPr>
            <p:ph type="sldImg"/>
          </p:nvPr>
        </p:nvSpPr>
        <p:spPr/>
      </p:sp>
      <p:sp>
        <p:nvSpPr>
          <p:cNvPr id="6758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C00B772-FB8B-45D9-BBE4-A17D2B0D060A}" type="slidenum">
              <a:rPr lang="en-US" altLang="zh-CN" sz="1200" smtClean="0"/>
            </a:fld>
            <a:endParaRPr lang="en-US" altLang="zh-CN" sz="1200" smtClean="0"/>
          </a:p>
        </p:txBody>
      </p:sp>
      <p:sp>
        <p:nvSpPr>
          <p:cNvPr id="70659" name="Rectangle 2"/>
          <p:cNvSpPr>
            <a:spLocks noGrp="1" noRot="1" noChangeAspect="1" noChangeArrowheads="1" noTextEdit="1"/>
          </p:cNvSpPr>
          <p:nvPr>
            <p:ph type="sldImg"/>
          </p:nvPr>
        </p:nvSpPr>
        <p:spPr/>
      </p:sp>
      <p:sp>
        <p:nvSpPr>
          <p:cNvPr id="7066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B2709BD-6531-42D9-B615-08B68808E5DC}" type="slidenum">
              <a:rPr lang="en-US" altLang="zh-CN" sz="1200" smtClean="0"/>
            </a:fld>
            <a:endParaRPr lang="en-US" altLang="zh-CN" sz="1200" smtClean="0"/>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CC7C705-39F5-452D-B180-2A4B15E4B9CC}" type="slidenum">
              <a:rPr lang="en-US" altLang="zh-CN" sz="1200" smtClean="0"/>
            </a:fld>
            <a:endParaRPr lang="en-US" altLang="zh-CN" sz="1200" smtClean="0"/>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49EB02B-C3B3-4E44-BE99-C405EA846F83}" type="slidenum">
              <a:rPr lang="en-US" altLang="zh-CN" sz="1200" smtClean="0"/>
            </a:fld>
            <a:endParaRPr lang="en-US" altLang="zh-CN" sz="1200" smtClean="0"/>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9275C5D-4644-49F4-8DBD-C99499724D1E}" type="slidenum">
              <a:rPr lang="en-US" altLang="zh-CN" sz="1200" smtClean="0"/>
            </a:fld>
            <a:endParaRPr lang="en-US" altLang="zh-CN" sz="1200" smtClean="0"/>
          </a:p>
        </p:txBody>
      </p:sp>
      <p:sp>
        <p:nvSpPr>
          <p:cNvPr id="76803" name="Rectangle 2"/>
          <p:cNvSpPr>
            <a:spLocks noGrp="1" noRot="1" noChangeAspect="1" noChangeArrowheads="1" noTextEdit="1"/>
          </p:cNvSpPr>
          <p:nvPr>
            <p:ph type="sldImg"/>
          </p:nvPr>
        </p:nvSpPr>
        <p:spPr/>
      </p:sp>
      <p:sp>
        <p:nvSpPr>
          <p:cNvPr id="7680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2154E2D-18A5-46F7-A875-36137038E18D}" type="slidenum">
              <a:rPr lang="en-US" altLang="zh-CN" sz="1200" smtClean="0"/>
            </a:fld>
            <a:endParaRPr lang="en-US" altLang="zh-CN" sz="1200" smtClean="0"/>
          </a:p>
        </p:txBody>
      </p:sp>
      <p:sp>
        <p:nvSpPr>
          <p:cNvPr id="79875" name="Rectangle 2"/>
          <p:cNvSpPr>
            <a:spLocks noGrp="1" noRot="1" noChangeAspect="1" noChangeArrowheads="1" noTextEdit="1"/>
          </p:cNvSpPr>
          <p:nvPr>
            <p:ph type="sldImg"/>
          </p:nvPr>
        </p:nvSpPr>
        <p:spPr/>
      </p:sp>
      <p:sp>
        <p:nvSpPr>
          <p:cNvPr id="7987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7CE24E7-31D8-4293-80BF-D9237E663CDF}" type="slidenum">
              <a:rPr lang="en-US" altLang="zh-CN" sz="1200" smtClean="0"/>
            </a:fld>
            <a:endParaRPr lang="en-US" altLang="zh-CN" sz="1200" smtClean="0"/>
          </a:p>
        </p:txBody>
      </p:sp>
      <p:sp>
        <p:nvSpPr>
          <p:cNvPr id="94211" name="Rectangle 2"/>
          <p:cNvSpPr>
            <a:spLocks noGrp="1" noRot="1" noChangeAspect="1" noChangeArrowheads="1" noTextEdit="1"/>
          </p:cNvSpPr>
          <p:nvPr>
            <p:ph type="sldImg"/>
          </p:nvPr>
        </p:nvSpPr>
        <p:spPr/>
      </p:sp>
      <p:sp>
        <p:nvSpPr>
          <p:cNvPr id="94212"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EF3A86C-E459-459C-9D2A-E2258D3F5364}" type="slidenum">
              <a:rPr lang="en-US" altLang="zh-CN" sz="1200" smtClean="0"/>
            </a:fld>
            <a:endParaRPr lang="en-US" altLang="zh-CN" sz="1200" smtClean="0"/>
          </a:p>
        </p:txBody>
      </p:sp>
      <p:sp>
        <p:nvSpPr>
          <p:cNvPr id="96259" name="Rectangle 2"/>
          <p:cNvSpPr>
            <a:spLocks noGrp="1" noRot="1" noChangeAspect="1" noChangeArrowheads="1" noTextEdit="1"/>
          </p:cNvSpPr>
          <p:nvPr>
            <p:ph type="sldImg"/>
          </p:nvPr>
        </p:nvSpPr>
        <p:spPr/>
      </p:sp>
      <p:sp>
        <p:nvSpPr>
          <p:cNvPr id="9626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736E8EF-ABEC-4653-A330-BC06BA5F848C}" type="slidenum">
              <a:rPr lang="en-US" altLang="zh-CN" sz="1200" smtClean="0"/>
            </a:fld>
            <a:endParaRPr lang="en-US" altLang="zh-CN" sz="1200" smtClean="0"/>
          </a:p>
        </p:txBody>
      </p:sp>
      <p:sp>
        <p:nvSpPr>
          <p:cNvPr id="98307" name="Rectangle 2"/>
          <p:cNvSpPr>
            <a:spLocks noGrp="1" noRot="1" noChangeAspect="1" noChangeArrowheads="1" noTextEdit="1"/>
          </p:cNvSpPr>
          <p:nvPr>
            <p:ph type="sldImg"/>
          </p:nvPr>
        </p:nvSpPr>
        <p:spPr/>
      </p:sp>
      <p:sp>
        <p:nvSpPr>
          <p:cNvPr id="9830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8F40596-D360-4C1A-ACDC-812360C86DB5}" type="slidenum">
              <a:rPr lang="en-US" altLang="zh-CN" sz="1200" smtClean="0"/>
            </a:fld>
            <a:endParaRPr lang="en-US" altLang="zh-CN" sz="1200" smtClean="0"/>
          </a:p>
        </p:txBody>
      </p:sp>
      <p:sp>
        <p:nvSpPr>
          <p:cNvPr id="100355" name="Rectangle 2"/>
          <p:cNvSpPr>
            <a:spLocks noGrp="1" noRot="1" noChangeAspect="1" noChangeArrowheads="1" noTextEdit="1"/>
          </p:cNvSpPr>
          <p:nvPr>
            <p:ph type="sldImg"/>
          </p:nvPr>
        </p:nvSpPr>
        <p:spPr/>
      </p:sp>
      <p:sp>
        <p:nvSpPr>
          <p:cNvPr id="10035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0DAE3191-E99D-45DC-8DCC-712AF4093820}" type="slidenum">
              <a:rPr lang="en-US" altLang="zh-CN" sz="1200"/>
            </a:fld>
            <a:endParaRPr lang="en-US" altLang="zh-CN" sz="1200"/>
          </a:p>
        </p:txBody>
      </p:sp>
      <p:sp>
        <p:nvSpPr>
          <p:cNvPr id="102403" name="Rectangle 2"/>
          <p:cNvSpPr>
            <a:spLocks noGrp="1" noRot="1" noChangeAspect="1" noChangeArrowheads="1" noTextEdit="1"/>
          </p:cNvSpPr>
          <p:nvPr>
            <p:ph type="sldImg"/>
          </p:nvPr>
        </p:nvSpPr>
        <p:spPr/>
      </p:sp>
      <p:sp>
        <p:nvSpPr>
          <p:cNvPr id="10240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A55BE586-0FAD-4AC2-884C-FB48E2625F5D}" type="slidenum">
              <a:rPr lang="en-US" altLang="zh-CN" sz="1200"/>
            </a:fld>
            <a:endParaRPr lang="en-US" altLang="zh-CN" sz="1200"/>
          </a:p>
        </p:txBody>
      </p:sp>
      <p:sp>
        <p:nvSpPr>
          <p:cNvPr id="105475" name="Rectangle 2"/>
          <p:cNvSpPr>
            <a:spLocks noGrp="1" noRot="1" noChangeAspect="1" noChangeArrowheads="1" noTextEdit="1"/>
          </p:cNvSpPr>
          <p:nvPr>
            <p:ph type="sldImg"/>
          </p:nvPr>
        </p:nvSpPr>
        <p:spPr/>
      </p:sp>
      <p:sp>
        <p:nvSpPr>
          <p:cNvPr id="10547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7019ABDA-34CF-4455-96DF-578271686B6A}" type="slidenum">
              <a:rPr lang="en-US" altLang="zh-CN" sz="1200"/>
            </a:fld>
            <a:endParaRPr lang="en-US" altLang="zh-CN" sz="1200"/>
          </a:p>
        </p:txBody>
      </p:sp>
      <p:sp>
        <p:nvSpPr>
          <p:cNvPr id="107523" name="Rectangle 2"/>
          <p:cNvSpPr>
            <a:spLocks noGrp="1" noRot="1" noChangeAspect="1" noChangeArrowheads="1" noTextEdit="1"/>
          </p:cNvSpPr>
          <p:nvPr>
            <p:ph type="sldImg"/>
          </p:nvPr>
        </p:nvSpPr>
        <p:spPr/>
      </p:sp>
      <p:sp>
        <p:nvSpPr>
          <p:cNvPr id="10752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23A7520-0ADA-422B-8FDF-5ED0C7F66EF7}" type="slidenum">
              <a:rPr lang="en-US" altLang="zh-CN" sz="1200" smtClean="0"/>
            </a:fld>
            <a:endParaRPr lang="en-US" altLang="zh-CN" sz="1200" smtClean="0"/>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1463CC49-D874-42C3-9693-17D94A798558}" type="slidenum">
              <a:rPr lang="en-US" altLang="zh-CN" sz="1200"/>
            </a:fld>
            <a:endParaRPr lang="en-US" altLang="zh-CN" sz="1200"/>
          </a:p>
        </p:txBody>
      </p:sp>
      <p:sp>
        <p:nvSpPr>
          <p:cNvPr id="109571" name="Rectangle 2"/>
          <p:cNvSpPr>
            <a:spLocks noGrp="1" noRot="1" noChangeAspect="1" noChangeArrowheads="1" noTextEdit="1"/>
          </p:cNvSpPr>
          <p:nvPr>
            <p:ph type="sldImg"/>
          </p:nvPr>
        </p:nvSpPr>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83E46881-521D-4874-B47E-1B532523254E}" type="slidenum">
              <a:rPr lang="en-US" altLang="zh-CN" sz="1200"/>
            </a:fld>
            <a:endParaRPr lang="en-US" altLang="zh-CN" sz="1200"/>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2DD21AD0-923A-48B5-876E-7EEDA7A0FE6A}" type="slidenum">
              <a:rPr lang="en-US" altLang="zh-CN" sz="1200"/>
            </a:fld>
            <a:endParaRPr lang="en-US" altLang="zh-CN" sz="1200"/>
          </a:p>
        </p:txBody>
      </p:sp>
      <p:sp>
        <p:nvSpPr>
          <p:cNvPr id="118787" name="Rectangle 2"/>
          <p:cNvSpPr>
            <a:spLocks noGrp="1" noRot="1" noChangeAspect="1" noChangeArrowheads="1" noTextEdit="1"/>
          </p:cNvSpPr>
          <p:nvPr>
            <p:ph type="sldImg"/>
          </p:nvPr>
        </p:nvSpPr>
        <p:spPr/>
      </p:sp>
      <p:sp>
        <p:nvSpPr>
          <p:cNvPr id="11878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5A37BA4E-946F-48F8-9489-B5609FEABB46}" type="slidenum">
              <a:rPr lang="en-US" altLang="zh-CN" sz="1200"/>
            </a:fld>
            <a:endParaRPr lang="en-US" altLang="zh-CN" sz="1200"/>
          </a:p>
        </p:txBody>
      </p:sp>
      <p:sp>
        <p:nvSpPr>
          <p:cNvPr id="121859" name="Rectangle 2"/>
          <p:cNvSpPr>
            <a:spLocks noGrp="1" noRot="1" noChangeAspect="1" noChangeArrowheads="1" noTextEdit="1"/>
          </p:cNvSpPr>
          <p:nvPr>
            <p:ph type="sldImg"/>
          </p:nvPr>
        </p:nvSpPr>
        <p:spPr/>
      </p:sp>
      <p:sp>
        <p:nvSpPr>
          <p:cNvPr id="12186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7683B5B8-F0EB-4685-8464-A9A986FA648D}" type="slidenum">
              <a:rPr lang="en-US" altLang="zh-CN" sz="1200"/>
            </a:fld>
            <a:endParaRPr lang="en-US" altLang="zh-CN" sz="1200"/>
          </a:p>
        </p:txBody>
      </p:sp>
      <p:sp>
        <p:nvSpPr>
          <p:cNvPr id="123907" name="Rectangle 2"/>
          <p:cNvSpPr>
            <a:spLocks noGrp="1" noRot="1" noChangeAspect="1" noChangeArrowheads="1" noTextEdit="1"/>
          </p:cNvSpPr>
          <p:nvPr>
            <p:ph type="sldImg"/>
          </p:nvPr>
        </p:nvSpPr>
        <p:spPr/>
      </p:sp>
      <p:sp>
        <p:nvSpPr>
          <p:cNvPr id="12390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F89618C6-FD29-4938-BB7B-7516A6AF7F36}" type="slidenum">
              <a:rPr lang="en-US" altLang="zh-CN" sz="1200"/>
            </a:fld>
            <a:endParaRPr lang="en-US" altLang="zh-CN" sz="1200"/>
          </a:p>
        </p:txBody>
      </p:sp>
      <p:sp>
        <p:nvSpPr>
          <p:cNvPr id="125955" name="Rectangle 2"/>
          <p:cNvSpPr>
            <a:spLocks noGrp="1" noRot="1" noChangeAspect="1" noChangeArrowheads="1" noTextEdit="1"/>
          </p:cNvSpPr>
          <p:nvPr>
            <p:ph type="sldImg"/>
          </p:nvPr>
        </p:nvSpPr>
        <p:spPr/>
      </p:sp>
      <p:sp>
        <p:nvSpPr>
          <p:cNvPr id="12595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E3B3E515-E8D1-4916-89EF-3EE1512A0FC3}" type="slidenum">
              <a:rPr lang="en-US" altLang="zh-CN" sz="1200"/>
            </a:fld>
            <a:endParaRPr lang="en-US" altLang="zh-CN" sz="1200"/>
          </a:p>
        </p:txBody>
      </p:sp>
      <p:sp>
        <p:nvSpPr>
          <p:cNvPr id="128003" name="Rectangle 2"/>
          <p:cNvSpPr>
            <a:spLocks noGrp="1" noRot="1" noChangeAspect="1" noChangeArrowheads="1" noTextEdit="1"/>
          </p:cNvSpPr>
          <p:nvPr>
            <p:ph type="sldImg"/>
          </p:nvPr>
        </p:nvSpPr>
        <p:spPr/>
      </p:sp>
      <p:sp>
        <p:nvSpPr>
          <p:cNvPr id="12800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77A96F3-5BFB-4008-8E40-A4967513D8E9}" type="slidenum">
              <a:rPr lang="en-US" altLang="zh-CN" sz="1200" smtClean="0"/>
            </a:fld>
            <a:endParaRPr lang="en-US" altLang="zh-CN" sz="1200" smtClean="0"/>
          </a:p>
        </p:txBody>
      </p:sp>
      <p:sp>
        <p:nvSpPr>
          <p:cNvPr id="130051" name="Rectangle 2"/>
          <p:cNvSpPr>
            <a:spLocks noGrp="1" noRot="1" noChangeAspect="1" noChangeArrowheads="1" noTextEdit="1"/>
          </p:cNvSpPr>
          <p:nvPr>
            <p:ph type="sldImg"/>
          </p:nvPr>
        </p:nvSpPr>
        <p:spPr/>
      </p:sp>
      <p:sp>
        <p:nvSpPr>
          <p:cNvPr id="130052"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0FC0756-67D4-42B5-9308-03C8453A6DDF}" type="slidenum">
              <a:rPr lang="en-US" altLang="zh-CN" sz="1200" smtClean="0"/>
            </a:fld>
            <a:endParaRPr lang="en-US" altLang="zh-CN" sz="1200" smtClean="0"/>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210A28F-08EA-44F7-8376-9A3AA17296DC}" type="slidenum">
              <a:rPr lang="en-US" altLang="zh-CN" sz="1200" smtClean="0"/>
            </a:fld>
            <a:endParaRPr lang="en-US" altLang="zh-CN" sz="1200" smtClean="0"/>
          </a:p>
        </p:txBody>
      </p:sp>
      <p:sp>
        <p:nvSpPr>
          <p:cNvPr id="134147" name="Rectangle 2"/>
          <p:cNvSpPr>
            <a:spLocks noGrp="1" noRot="1" noChangeAspect="1" noChangeArrowheads="1" noTextEdit="1"/>
          </p:cNvSpPr>
          <p:nvPr>
            <p:ph type="sldImg"/>
          </p:nvPr>
        </p:nvSpPr>
        <p:spPr/>
      </p:sp>
      <p:sp>
        <p:nvSpPr>
          <p:cNvPr id="13414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0542068-A47B-48B1-B8C9-1E4217D0F686}" type="slidenum">
              <a:rPr lang="en-US" altLang="zh-CN" sz="1200" smtClean="0"/>
            </a:fld>
            <a:endParaRPr lang="en-US" altLang="zh-CN" sz="1200" smtClean="0"/>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481664C-6B5C-4B59-A990-0E71286726B5}" type="slidenum">
              <a:rPr lang="en-US" altLang="zh-CN" sz="1200" smtClean="0"/>
            </a:fld>
            <a:endParaRPr lang="en-US" altLang="zh-CN" sz="1200" smtClean="0"/>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49751EF-D026-4813-9AC0-BC657DA3374F}" type="slidenum">
              <a:rPr lang="en-US" altLang="zh-CN" sz="1200" smtClean="0"/>
            </a:fld>
            <a:endParaRPr lang="en-US" altLang="zh-CN" sz="1200" smtClean="0"/>
          </a:p>
        </p:txBody>
      </p:sp>
      <p:sp>
        <p:nvSpPr>
          <p:cNvPr id="138243" name="Rectangle 2"/>
          <p:cNvSpPr>
            <a:spLocks noGrp="1" noRot="1" noChangeAspect="1" noChangeArrowheads="1" noTextEdit="1"/>
          </p:cNvSpPr>
          <p:nvPr>
            <p:ph type="sldImg"/>
          </p:nvPr>
        </p:nvSpPr>
        <p:spPr/>
      </p:sp>
      <p:sp>
        <p:nvSpPr>
          <p:cNvPr id="13824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0206A11-49CC-4ED2-8C6D-46C71FEF1504}" type="slidenum">
              <a:rPr lang="en-US" altLang="zh-CN" sz="1200" smtClean="0"/>
            </a:fld>
            <a:endParaRPr lang="en-US" altLang="zh-CN" sz="1200" smtClean="0"/>
          </a:p>
        </p:txBody>
      </p:sp>
      <p:sp>
        <p:nvSpPr>
          <p:cNvPr id="140291" name="Rectangle 2"/>
          <p:cNvSpPr>
            <a:spLocks noGrp="1" noRot="1" noChangeAspect="1" noChangeArrowheads="1" noTextEdit="1"/>
          </p:cNvSpPr>
          <p:nvPr>
            <p:ph type="sldImg"/>
          </p:nvPr>
        </p:nvSpPr>
        <p:spPr/>
      </p:sp>
      <p:sp>
        <p:nvSpPr>
          <p:cNvPr id="140292"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82827DA-0AA1-4B78-A92B-E7925174D047}" type="slidenum">
              <a:rPr lang="en-US" altLang="zh-CN" sz="1200" smtClean="0"/>
            </a:fld>
            <a:endParaRPr lang="en-US" altLang="zh-CN" sz="1200" smtClean="0"/>
          </a:p>
        </p:txBody>
      </p:sp>
      <p:sp>
        <p:nvSpPr>
          <p:cNvPr id="142339" name="Rectangle 2"/>
          <p:cNvSpPr>
            <a:spLocks noGrp="1" noRot="1" noChangeAspect="1" noChangeArrowheads="1" noTextEdit="1"/>
          </p:cNvSpPr>
          <p:nvPr>
            <p:ph type="sldImg"/>
          </p:nvPr>
        </p:nvSpPr>
        <p:spPr/>
      </p:sp>
      <p:sp>
        <p:nvSpPr>
          <p:cNvPr id="14234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A8CE153-2E9E-4F48-8EA2-C85E7F9CE84B}" type="slidenum">
              <a:rPr lang="en-US" altLang="zh-CN" sz="1200" smtClean="0"/>
            </a:fld>
            <a:endParaRPr lang="en-US" altLang="zh-CN" sz="1200" smtClean="0"/>
          </a:p>
        </p:txBody>
      </p:sp>
      <p:sp>
        <p:nvSpPr>
          <p:cNvPr id="144387" name="Rectangle 2"/>
          <p:cNvSpPr>
            <a:spLocks noGrp="1" noRot="1" noChangeAspect="1" noChangeArrowheads="1" noTextEdit="1"/>
          </p:cNvSpPr>
          <p:nvPr>
            <p:ph type="sldImg"/>
          </p:nvPr>
        </p:nvSpPr>
        <p:spPr/>
      </p:sp>
      <p:sp>
        <p:nvSpPr>
          <p:cNvPr id="14438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FB49009D-EF98-4955-85A7-097E49298B31}" type="slidenum">
              <a:rPr lang="en-US" altLang="zh-CN" sz="1200"/>
            </a:fld>
            <a:endParaRPr lang="en-US" altLang="zh-CN" sz="1200"/>
          </a:p>
        </p:txBody>
      </p:sp>
      <p:sp>
        <p:nvSpPr>
          <p:cNvPr id="146435" name="Rectangle 2"/>
          <p:cNvSpPr>
            <a:spLocks noGrp="1" noRot="1" noChangeAspect="1" noChangeArrowheads="1" noTextEdit="1"/>
          </p:cNvSpPr>
          <p:nvPr>
            <p:ph type="sldImg"/>
          </p:nvPr>
        </p:nvSpPr>
        <p:spPr/>
      </p:sp>
      <p:sp>
        <p:nvSpPr>
          <p:cNvPr id="14643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C489ADF-E612-43D9-94BA-49E7D0B42BD7}" type="slidenum">
              <a:rPr lang="en-US" altLang="zh-CN" sz="1200" smtClean="0"/>
            </a:fld>
            <a:endParaRPr lang="en-US" altLang="zh-CN" sz="1200" smtClean="0"/>
          </a:p>
        </p:txBody>
      </p:sp>
      <p:sp>
        <p:nvSpPr>
          <p:cNvPr id="148483" name="Rectangle 2"/>
          <p:cNvSpPr>
            <a:spLocks noGrp="1" noRot="1" noChangeAspect="1" noChangeArrowheads="1" noTextEdit="1"/>
          </p:cNvSpPr>
          <p:nvPr>
            <p:ph type="sldImg"/>
          </p:nvPr>
        </p:nvSpPr>
        <p:spPr/>
      </p:sp>
      <p:sp>
        <p:nvSpPr>
          <p:cNvPr id="14848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444E027-53D8-4254-B12D-D88E5E08E0EC}" type="slidenum">
              <a:rPr lang="en-US" altLang="zh-CN" sz="1200" smtClean="0"/>
            </a:fld>
            <a:endParaRPr lang="en-US" altLang="zh-CN" sz="1200" smtClean="0"/>
          </a:p>
        </p:txBody>
      </p:sp>
      <p:sp>
        <p:nvSpPr>
          <p:cNvPr id="150531" name="Rectangle 2"/>
          <p:cNvSpPr>
            <a:spLocks noGrp="1" noRot="1" noChangeAspect="1" noChangeArrowheads="1" noTextEdit="1"/>
          </p:cNvSpPr>
          <p:nvPr>
            <p:ph type="sldImg"/>
          </p:nvPr>
        </p:nvSpPr>
        <p:spPr/>
      </p:sp>
      <p:sp>
        <p:nvSpPr>
          <p:cNvPr id="150532"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2FDDA6F-D301-4753-B4EB-B4F1A10C8D40}" type="slidenum">
              <a:rPr lang="en-US" altLang="zh-CN" sz="1200" smtClean="0"/>
            </a:fld>
            <a:endParaRPr lang="en-US" altLang="zh-CN" sz="1200" smtClean="0"/>
          </a:p>
        </p:txBody>
      </p:sp>
      <p:sp>
        <p:nvSpPr>
          <p:cNvPr id="152579" name="Rectangle 2"/>
          <p:cNvSpPr>
            <a:spLocks noGrp="1" noRot="1" noChangeAspect="1" noChangeArrowheads="1" noTextEdit="1"/>
          </p:cNvSpPr>
          <p:nvPr>
            <p:ph type="sldImg"/>
          </p:nvPr>
        </p:nvSpPr>
        <p:spPr/>
      </p:sp>
      <p:sp>
        <p:nvSpPr>
          <p:cNvPr id="15258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0C7E3E6-8208-4458-99ED-9A3E6FCFD6FB}" type="slidenum">
              <a:rPr lang="en-US" altLang="zh-CN" sz="1200" smtClean="0"/>
            </a:fld>
            <a:endParaRPr lang="en-US" altLang="zh-CN" sz="1200" smtClean="0"/>
          </a:p>
        </p:txBody>
      </p:sp>
      <p:sp>
        <p:nvSpPr>
          <p:cNvPr id="154627" name="Rectangle 2"/>
          <p:cNvSpPr>
            <a:spLocks noGrp="1" noRot="1" noChangeAspect="1" noChangeArrowheads="1" noTextEdit="1"/>
          </p:cNvSpPr>
          <p:nvPr>
            <p:ph type="sldImg"/>
          </p:nvPr>
        </p:nvSpPr>
        <p:spPr/>
      </p:sp>
      <p:sp>
        <p:nvSpPr>
          <p:cNvPr id="15462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79FE960-D5B5-48D3-A407-B6414FA49DCF}" type="slidenum">
              <a:rPr lang="en-US" altLang="zh-CN" sz="1200" smtClean="0"/>
            </a:fld>
            <a:endParaRPr lang="en-US" altLang="zh-CN" sz="1200" smtClean="0"/>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7F6D244-93D0-464B-A127-2BD30398FCE2}" type="slidenum">
              <a:rPr lang="en-US" altLang="zh-CN" sz="1200" smtClean="0"/>
            </a:fld>
            <a:endParaRPr lang="en-US" altLang="zh-CN" sz="1200" smtClean="0"/>
          </a:p>
        </p:txBody>
      </p:sp>
      <p:sp>
        <p:nvSpPr>
          <p:cNvPr id="156675" name="Rectangle 2"/>
          <p:cNvSpPr>
            <a:spLocks noGrp="1" noRot="1" noChangeAspect="1" noChangeArrowheads="1" noTextEdit="1"/>
          </p:cNvSpPr>
          <p:nvPr>
            <p:ph type="sldImg"/>
          </p:nvPr>
        </p:nvSpPr>
        <p:spPr/>
      </p:sp>
      <p:sp>
        <p:nvSpPr>
          <p:cNvPr id="15667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8A0AF9A-70E2-4749-8F5A-4C4B4DBA1408}" type="slidenum">
              <a:rPr lang="en-US" altLang="zh-CN" sz="1200" smtClean="0"/>
            </a:fld>
            <a:endParaRPr lang="en-US" altLang="zh-CN" sz="1200" smtClean="0"/>
          </a:p>
        </p:txBody>
      </p:sp>
      <p:sp>
        <p:nvSpPr>
          <p:cNvPr id="158723" name="Rectangle 2"/>
          <p:cNvSpPr>
            <a:spLocks noGrp="1" noRot="1" noChangeAspect="1" noChangeArrowheads="1" noTextEdit="1"/>
          </p:cNvSpPr>
          <p:nvPr>
            <p:ph type="sldImg"/>
          </p:nvPr>
        </p:nvSpPr>
        <p:spPr/>
      </p:sp>
      <p:sp>
        <p:nvSpPr>
          <p:cNvPr id="15872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81CFC68-B8A9-42BE-A740-DCCF78E07515}" type="slidenum">
              <a:rPr lang="en-US" altLang="zh-CN" sz="1200" smtClean="0"/>
            </a:fld>
            <a:endParaRPr lang="en-US" altLang="zh-CN" sz="1200" smtClean="0"/>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0CBB265-C241-4A14-8E54-745D7AA7DA01}" type="slidenum">
              <a:rPr lang="en-US" altLang="zh-CN" sz="1200" smtClean="0"/>
            </a:fld>
            <a:endParaRPr lang="en-US" altLang="zh-CN" sz="1200" smtClean="0"/>
          </a:p>
        </p:txBody>
      </p:sp>
      <p:sp>
        <p:nvSpPr>
          <p:cNvPr id="162819" name="Rectangle 2"/>
          <p:cNvSpPr>
            <a:spLocks noGrp="1" noRot="1" noChangeAspect="1" noChangeArrowheads="1" noTextEdit="1"/>
          </p:cNvSpPr>
          <p:nvPr>
            <p:ph type="sldImg"/>
          </p:nvPr>
        </p:nvSpPr>
        <p:spPr/>
      </p:sp>
      <p:sp>
        <p:nvSpPr>
          <p:cNvPr id="16282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E21D924-08B8-4FDE-A94A-BAC4D688402A}" type="slidenum">
              <a:rPr lang="en-US" altLang="zh-CN" sz="1200" smtClean="0"/>
            </a:fld>
            <a:endParaRPr lang="en-US" altLang="zh-CN" sz="1200" smtClean="0"/>
          </a:p>
        </p:txBody>
      </p:sp>
      <p:sp>
        <p:nvSpPr>
          <p:cNvPr id="164867" name="Rectangle 2"/>
          <p:cNvSpPr>
            <a:spLocks noGrp="1" noRot="1" noChangeAspect="1" noChangeArrowheads="1" noTextEdit="1"/>
          </p:cNvSpPr>
          <p:nvPr>
            <p:ph type="sldImg"/>
          </p:nvPr>
        </p:nvSpPr>
        <p:spPr/>
      </p:sp>
      <p:sp>
        <p:nvSpPr>
          <p:cNvPr id="1648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5849344-0A14-4428-BF46-E1DEA81643D9}" type="slidenum">
              <a:rPr lang="en-US" altLang="zh-CN" sz="1200" smtClean="0"/>
            </a:fld>
            <a:endParaRPr lang="en-US" altLang="zh-CN" sz="1200" smtClean="0"/>
          </a:p>
        </p:txBody>
      </p:sp>
      <p:sp>
        <p:nvSpPr>
          <p:cNvPr id="166915" name="Rectangle 2"/>
          <p:cNvSpPr>
            <a:spLocks noGrp="1" noRot="1" noChangeAspect="1" noChangeArrowheads="1" noTextEdit="1"/>
          </p:cNvSpPr>
          <p:nvPr>
            <p:ph type="sldImg"/>
          </p:nvPr>
        </p:nvSpPr>
        <p:spPr/>
      </p:sp>
      <p:sp>
        <p:nvSpPr>
          <p:cNvPr id="16691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64E8FF9-FE39-4323-A17C-A87093F57D9E}" type="slidenum">
              <a:rPr lang="en-US" altLang="zh-CN" sz="1200" smtClean="0"/>
            </a:fld>
            <a:endParaRPr lang="en-US" altLang="zh-CN" sz="1200" smtClean="0"/>
          </a:p>
        </p:txBody>
      </p:sp>
      <p:sp>
        <p:nvSpPr>
          <p:cNvPr id="168963" name="Rectangle 2"/>
          <p:cNvSpPr>
            <a:spLocks noGrp="1" noRot="1" noChangeAspect="1" noChangeArrowheads="1" noTextEdit="1"/>
          </p:cNvSpPr>
          <p:nvPr>
            <p:ph type="sldImg"/>
          </p:nvPr>
        </p:nvSpPr>
        <p:spPr/>
      </p:sp>
      <p:sp>
        <p:nvSpPr>
          <p:cNvPr id="168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EDCFEDE-751D-420C-8FE8-2347AB821BF3}" type="slidenum">
              <a:rPr lang="en-US" altLang="zh-CN" sz="1200" smtClean="0"/>
            </a:fld>
            <a:endParaRPr lang="en-US" altLang="zh-CN" sz="1200" smtClean="0"/>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C2F3F8C-9A46-4FAD-8364-17F84CFDF11B}" type="slidenum">
              <a:rPr lang="en-US" altLang="zh-CN" sz="1200" smtClean="0"/>
            </a:fld>
            <a:endParaRPr lang="en-US" altLang="zh-CN" sz="1200" smtClean="0"/>
          </a:p>
        </p:txBody>
      </p:sp>
      <p:sp>
        <p:nvSpPr>
          <p:cNvPr id="173059" name="Rectangle 2"/>
          <p:cNvSpPr>
            <a:spLocks noGrp="1" noRot="1" noChangeAspect="1" noChangeArrowheads="1" noTextEdit="1"/>
          </p:cNvSpPr>
          <p:nvPr>
            <p:ph type="sldImg"/>
          </p:nvPr>
        </p:nvSpPr>
        <p:spPr/>
      </p:sp>
      <p:sp>
        <p:nvSpPr>
          <p:cNvPr id="173060"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E860017-DEE5-42B1-BF12-F192CF240552}" type="slidenum">
              <a:rPr lang="en-US" altLang="zh-CN" sz="1200" smtClean="0"/>
            </a:fld>
            <a:endParaRPr lang="en-US" altLang="zh-CN" sz="1200" smtClean="0"/>
          </a:p>
        </p:txBody>
      </p:sp>
      <p:sp>
        <p:nvSpPr>
          <p:cNvPr id="23555" name="Rectangle 2"/>
          <p:cNvSpPr>
            <a:spLocks noGrp="1" noRot="1" noChangeAspect="1" noChangeArrowheads="1" noTextEdit="1"/>
          </p:cNvSpPr>
          <p:nvPr>
            <p:ph type="sldImg"/>
          </p:nvPr>
        </p:nvSpPr>
        <p:spPr/>
      </p:sp>
      <p:sp>
        <p:nvSpPr>
          <p:cNvPr id="23556"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DC91835-924F-4698-A551-DF28AE9FF179}" type="slidenum">
              <a:rPr lang="en-US" altLang="zh-CN" sz="1200" smtClean="0"/>
            </a:fld>
            <a:endParaRPr lang="en-US" altLang="zh-CN" sz="1200" smtClean="0"/>
          </a:p>
        </p:txBody>
      </p:sp>
      <p:sp>
        <p:nvSpPr>
          <p:cNvPr id="25603" name="Rectangle 2"/>
          <p:cNvSpPr>
            <a:spLocks noGrp="1" noRot="1" noChangeAspect="1" noChangeArrowheads="1" noTextEdit="1"/>
          </p:cNvSpPr>
          <p:nvPr>
            <p:ph type="sldImg"/>
          </p:nvPr>
        </p:nvSpPr>
        <p:spPr/>
      </p:sp>
      <p:sp>
        <p:nvSpPr>
          <p:cNvPr id="25604"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1467438-45DB-470E-8F8F-A2C81D4A6911}" type="slidenum">
              <a:rPr lang="en-US" altLang="zh-CN" sz="1200" smtClean="0"/>
            </a:fld>
            <a:endParaRPr lang="en-US" altLang="zh-CN" sz="1200" smtClean="0"/>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xfrm>
            <a:off x="931863" y="4410075"/>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2676525" y="5726113"/>
            <a:ext cx="36893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zh-CN" b="1" smtClean="0">
                <a:solidFill>
                  <a:schemeClr val="tx2"/>
                </a:solidFill>
              </a:rPr>
              <a:t>Database System Concepts, 6</a:t>
            </a:r>
            <a:r>
              <a:rPr lang="en-US" altLang="zh-CN" b="1" baseline="30000" smtClean="0">
                <a:solidFill>
                  <a:schemeClr val="tx2"/>
                </a:solidFill>
              </a:rPr>
              <a:t>th</a:t>
            </a:r>
            <a:r>
              <a:rPr lang="en-US" altLang="zh-CN" b="1" smtClean="0">
                <a:solidFill>
                  <a:schemeClr val="tx2"/>
                </a:solidFill>
              </a:rPr>
              <a:t> Ed</a:t>
            </a:r>
            <a:r>
              <a:rPr lang="en-US" altLang="zh-CN" smtClean="0">
                <a:solidFill>
                  <a:schemeClr val="tx2"/>
                </a:solidFill>
              </a:rPr>
              <a:t>.</a:t>
            </a:r>
            <a:endParaRPr lang="en-US" altLang="zh-CN" smtClean="0">
              <a:solidFill>
                <a:schemeClr val="tx2"/>
              </a:solidFill>
            </a:endParaRPr>
          </a:p>
          <a:p>
            <a:pPr algn="ctr">
              <a:spcBef>
                <a:spcPct val="50000"/>
              </a:spcBef>
              <a:defRPr/>
            </a:pPr>
            <a:r>
              <a:rPr lang="en-US" altLang="zh-CN" sz="1200" b="1" smtClean="0">
                <a:solidFill>
                  <a:schemeClr val="tx2"/>
                </a:solidFill>
              </a:rPr>
              <a:t>©Silberschatz, Korth and Sudarshan</a:t>
            </a:r>
            <a:br>
              <a:rPr lang="en-US" altLang="zh-CN" sz="1200" b="1" smtClean="0">
                <a:solidFill>
                  <a:srgbClr val="000099"/>
                </a:solidFill>
              </a:rPr>
            </a:br>
            <a:r>
              <a:rPr lang="en-US" altLang="zh-CN" sz="1200" b="1" smtClean="0">
                <a:solidFill>
                  <a:schemeClr val="tx2"/>
                </a:solidFill>
              </a:rPr>
              <a:t>See</a:t>
            </a:r>
            <a:r>
              <a:rPr lang="en-US" altLang="zh-CN" sz="1200" b="1" smtClean="0">
                <a:solidFill>
                  <a:srgbClr val="000099"/>
                </a:solidFill>
              </a:rPr>
              <a:t> </a:t>
            </a:r>
            <a:r>
              <a:rPr lang="en-US" altLang="zh-CN" sz="1200" b="1" smtClean="0">
                <a:solidFill>
                  <a:srgbClr val="000099"/>
                </a:solidFill>
                <a:hlinkClick r:id="rId2"/>
              </a:rPr>
              <a:t>www.db-book.com</a:t>
            </a:r>
            <a:r>
              <a:rPr lang="en-US" altLang="zh-CN" sz="1200" b="1" smtClean="0">
                <a:solidFill>
                  <a:srgbClr val="000099"/>
                </a:solidFill>
              </a:rPr>
              <a:t> </a:t>
            </a:r>
            <a:r>
              <a:rPr lang="en-US" altLang="zh-CN" sz="1200" b="1" smtClean="0">
                <a:solidFill>
                  <a:schemeClr val="tx2"/>
                </a:solidFill>
              </a:rPr>
              <a:t>for conditions on re-use</a:t>
            </a:r>
            <a:r>
              <a:rPr lang="en-US" altLang="zh-CN" sz="1200" b="1" smtClean="0">
                <a:solidFill>
                  <a:srgbClr val="000099"/>
                </a:solidFill>
              </a:rPr>
              <a:t> </a:t>
            </a:r>
            <a:endParaRPr lang="en-US" altLang="zh-CN" sz="1200" b="1" smtClean="0">
              <a:solidFill>
                <a:srgbClr val="000099"/>
              </a:solidFill>
            </a:endParaRPr>
          </a:p>
        </p:txBody>
      </p:sp>
      <p:pic>
        <p:nvPicPr>
          <p:cNvPr id="5"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0834" name="Rectangle 2"/>
          <p:cNvSpPr>
            <a:spLocks noGrp="1" noChangeArrowheads="1"/>
          </p:cNvSpPr>
          <p:nvPr>
            <p:ph type="ctrTitle"/>
          </p:nvPr>
        </p:nvSpPr>
        <p:spPr>
          <a:xfrm>
            <a:off x="685800" y="2286000"/>
            <a:ext cx="7772400" cy="1143000"/>
          </a:xfrm>
        </p:spPr>
        <p:txBody>
          <a:bodyPr/>
          <a:lstStyle>
            <a:lvl1pPr>
              <a:defRPr>
                <a:solidFill>
                  <a:srgbClr val="CC3300"/>
                </a:solidFill>
              </a:defRPr>
            </a:lvl1pPr>
          </a:lstStyle>
          <a:p>
            <a:r>
              <a:rPr lang="en-US"/>
              <a:t>Click to edit Master title style</a:t>
            </a:r>
            <a:endParaRPr lang="en-US"/>
          </a:p>
        </p:txBody>
      </p:sp>
      <p:sp>
        <p:nvSpPr>
          <p:cNvPr id="760835" name="Rectangle 3"/>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endParaRPr lang="en-US"/>
          </a:p>
        </p:txBody>
      </p:sp>
      <p:sp>
        <p:nvSpPr>
          <p:cNvPr id="6" name="Rectangle 4"/>
          <p:cNvSpPr>
            <a:spLocks noGrp="1" noChangeArrowheads="1"/>
          </p:cNvSpPr>
          <p:nvPr>
            <p:ph type="ftr" sz="quarter" idx="10"/>
          </p:nvPr>
        </p:nvSpPr>
        <p:spPr bwMode="auto">
          <a:xfrm>
            <a:off x="2862263" y="5780088"/>
            <a:ext cx="3448050" cy="457200"/>
          </a:xfrm>
          <a:prstGeom prst="rect">
            <a:avLst/>
          </a:prstGeom>
          <a:ln>
            <a:miter lim="800000"/>
          </a:ln>
        </p:spPr>
        <p:txBody>
          <a:bodyPr vert="horz" wrap="square" lIns="91440" tIns="45720" rIns="91440" bIns="45720" numCol="1" anchor="t" anchorCtr="0" compatLnSpc="1"/>
          <a:lstStyle>
            <a:lvl1pPr algn="ctr">
              <a:spcBef>
                <a:spcPct val="50000"/>
              </a:spcBef>
              <a:defRPr>
                <a:solidFill>
                  <a:schemeClr val="tx2"/>
                </a:solidFill>
                <a:latin typeface="Times New Roman" panose="02020603050405020304" pitchFamily="18" charset="0"/>
                <a:ea typeface="MS PGothic" panose="020B0600070205080204" pitchFamily="34" charset="-128"/>
              </a:defRPr>
            </a:lvl1pPr>
          </a:lstStyle>
          <a:p>
            <a:pPr>
              <a:defRPr/>
            </a:pPr>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77724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371600"/>
            <a:ext cx="3810000" cy="4876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371600"/>
            <a:ext cx="3810000" cy="4876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685800" y="6477000"/>
            <a:ext cx="2743200" cy="304800"/>
          </a:xfrm>
          <a:prstGeom prst="rect">
            <a:avLst/>
          </a:prstGeom>
        </p:spPr>
        <p:txBody>
          <a:bodyPr/>
          <a:lstStyle>
            <a:lvl1pPr>
              <a:defRPr>
                <a:latin typeface="Helvetica" panose="020B0604020202020204" pitchFamily="34" charset="0"/>
                <a:ea typeface="MS PGothic" panose="020B0600070205080204" pitchFamily="34" charset="-128"/>
              </a:defRPr>
            </a:lvl1pPr>
          </a:lstStyle>
          <a:p>
            <a:pPr>
              <a:defRPr/>
            </a:pPr>
            <a:fld id="{B4E65840-EE0A-4693-8E18-A272D5E3B549}" type="datetime3">
              <a:rPr lang="zh-CN" altLang="en-US"/>
            </a:fld>
            <a:endParaRPr lang="zh-CN" altLang="zh-CN"/>
          </a:p>
        </p:txBody>
      </p:sp>
      <p:sp>
        <p:nvSpPr>
          <p:cNvPr id="6" name="灯片编号占位符 5"/>
          <p:cNvSpPr>
            <a:spLocks noGrp="1"/>
          </p:cNvSpPr>
          <p:nvPr>
            <p:ph type="sldNum" sz="quarter" idx="11"/>
          </p:nvPr>
        </p:nvSpPr>
        <p:spPr>
          <a:xfrm>
            <a:off x="8077200" y="6400800"/>
            <a:ext cx="990600" cy="304800"/>
          </a:xfrm>
          <a:prstGeom prst="rect">
            <a:avLst/>
          </a:prstGeom>
        </p:spPr>
        <p:txBody>
          <a:bodyPr vert="horz" wrap="square" lIns="91440" tIns="45720" rIns="91440" bIns="45720" numCol="1" anchor="t" anchorCtr="0" compatLnSpc="1"/>
          <a:lstStyle>
            <a:lvl1pPr>
              <a:defRPr/>
            </a:lvl1pPr>
          </a:lstStyle>
          <a:p>
            <a:pPr>
              <a:defRPr/>
            </a:pPr>
            <a:fld id="{965DDF09-451E-4914-8D79-D3A894845B1E}" type="slidenum">
              <a:rPr lang="zh-CN" altLang="en-US"/>
            </a:fld>
            <a:endParaRPr lang="en-US" altLang="zh-CN"/>
          </a:p>
        </p:txBody>
      </p:sp>
      <p:sp>
        <p:nvSpPr>
          <p:cNvPr id="7" name="页脚占位符 6"/>
          <p:cNvSpPr>
            <a:spLocks noGrp="1"/>
          </p:cNvSpPr>
          <p:nvPr>
            <p:ph type="ftr" sz="quarter" idx="12"/>
          </p:nvPr>
        </p:nvSpPr>
        <p:spPr>
          <a:xfrm>
            <a:off x="3505200" y="6477000"/>
            <a:ext cx="3733800" cy="304800"/>
          </a:xfrm>
          <a:prstGeom prst="rect">
            <a:avLst/>
          </a:prstGeom>
        </p:spPr>
        <p:txBody>
          <a:bodyPr/>
          <a:lstStyle>
            <a:lvl1pPr>
              <a:defRPr>
                <a:latin typeface="Helvetica" panose="020B0604020202020204" pitchFamily="34" charset="0"/>
                <a:ea typeface="MS PGothic" panose="020B0600070205080204" pitchFamily="34" charset="-128"/>
              </a:defRPr>
            </a:lvl1pPr>
          </a:lstStyle>
          <a:p>
            <a:pPr>
              <a:defRPr/>
            </a:pPr>
            <a:r>
              <a:rPr lang="zh-CN" altLang="en-US"/>
              <a:t>数据库系统概念----ER模型</a:t>
            </a:r>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4388" y="1093788"/>
            <a:ext cx="3754437"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721225" y="1093788"/>
            <a:ext cx="3754438"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en-US" altLang="zh-CN" smtClean="0"/>
          </a:p>
        </p:txBody>
      </p:sp>
      <p:sp>
        <p:nvSpPr>
          <p:cNvPr id="1027" name="Text Box 4"/>
          <p:cNvSpPr txBox="1">
            <a:spLocks noChangeArrowheads="1"/>
          </p:cNvSpPr>
          <p:nvPr/>
        </p:nvSpPr>
        <p:spPr bwMode="auto">
          <a:xfrm>
            <a:off x="6762750" y="6613525"/>
            <a:ext cx="2381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zh-CN" sz="1000" b="1" smtClean="0">
                <a:solidFill>
                  <a:srgbClr val="000099"/>
                </a:solidFill>
              </a:rPr>
              <a:t>©Silberschatz, Korth and Sudarshan</a:t>
            </a:r>
            <a:endParaRPr lang="en-US" altLang="zh-CN" sz="1000" b="1" smtClean="0">
              <a:solidFill>
                <a:srgbClr val="000099"/>
              </a:solidFill>
            </a:endParaRPr>
          </a:p>
        </p:txBody>
      </p:sp>
      <p:sp>
        <p:nvSpPr>
          <p:cNvPr id="1028" name="Text Box 5"/>
          <p:cNvSpPr txBox="1">
            <a:spLocks noChangeArrowheads="1"/>
          </p:cNvSpPr>
          <p:nvPr/>
        </p:nvSpPr>
        <p:spPr bwMode="auto">
          <a:xfrm>
            <a:off x="4481513" y="6613525"/>
            <a:ext cx="444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zh-CN" sz="1000" b="1" smtClean="0">
                <a:solidFill>
                  <a:srgbClr val="000099"/>
                </a:solidFill>
              </a:rPr>
              <a:t>7.</a:t>
            </a:r>
            <a:fld id="{17ABE987-9612-4A20-8082-AF8CD4F1B702}" type="slidenum">
              <a:rPr lang="en-US" altLang="zh-CN" sz="1000" b="1" smtClean="0">
                <a:solidFill>
                  <a:srgbClr val="000099"/>
                </a:solidFill>
              </a:rPr>
            </a:fld>
            <a:endParaRPr lang="en-US" altLang="zh-CN" sz="1000" b="1" smtClean="0">
              <a:solidFill>
                <a:srgbClr val="000099"/>
              </a:solidFill>
            </a:endParaRPr>
          </a:p>
        </p:txBody>
      </p:sp>
      <p:sp>
        <p:nvSpPr>
          <p:cNvPr id="1029" name="Rectangle 6"/>
          <p:cNvSpPr>
            <a:spLocks noGrp="1" noChangeArrowheads="1"/>
          </p:cNvSpPr>
          <p:nvPr>
            <p:ph type="title"/>
          </p:nvPr>
        </p:nvSpPr>
        <p:spPr bwMode="auto">
          <a:xfrm>
            <a:off x="768350" y="117475"/>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zh-CN" smtClean="0"/>
              <a:t>Click to edit Master title style</a:t>
            </a:r>
            <a:endParaRPr lang="en-US" altLang="zh-CN" smtClean="0"/>
          </a:p>
        </p:txBody>
      </p:sp>
      <p:sp>
        <p:nvSpPr>
          <p:cNvPr id="1030" name="Text Box 7"/>
          <p:cNvSpPr txBox="1">
            <a:spLocks noChangeArrowheads="1"/>
          </p:cNvSpPr>
          <p:nvPr/>
        </p:nvSpPr>
        <p:spPr bwMode="auto">
          <a:xfrm>
            <a:off x="0" y="6613525"/>
            <a:ext cx="2574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50000"/>
              </a:spcBef>
              <a:defRPr/>
            </a:pPr>
            <a:r>
              <a:rPr lang="en-US" altLang="zh-CN" sz="1000" b="1" smtClean="0">
                <a:solidFill>
                  <a:srgbClr val="000099"/>
                </a:solidFill>
              </a:rPr>
              <a:t>Database System Concepts - 6</a:t>
            </a:r>
            <a:r>
              <a:rPr lang="en-US" altLang="zh-CN" sz="1000" b="1" baseline="30000" smtClean="0">
                <a:solidFill>
                  <a:srgbClr val="000099"/>
                </a:solidFill>
              </a:rPr>
              <a:t>th</a:t>
            </a:r>
            <a:r>
              <a:rPr lang="en-US" altLang="zh-CN" sz="1000" b="1" smtClean="0">
                <a:solidFill>
                  <a:srgbClr val="000099"/>
                </a:solidFill>
              </a:rPr>
              <a:t> Edition</a:t>
            </a:r>
            <a:endParaRPr lang="en-US" altLang="zh-CN" sz="1000" b="1" smtClean="0">
              <a:solidFill>
                <a:srgbClr val="000099"/>
              </a:solidFill>
            </a:endParaRPr>
          </a:p>
        </p:txBody>
      </p:sp>
      <p:sp>
        <p:nvSpPr>
          <p:cNvPr id="1031" name="Freeform 8"/>
          <p:cNvSpPr/>
          <p:nvPr/>
        </p:nvSpPr>
        <p:spPr bwMode="auto">
          <a:xfrm>
            <a:off x="8916988" y="5445125"/>
            <a:ext cx="227012"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1032" name="Picture 9" descr="Cover-6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 y="0"/>
            <a:ext cx="66833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ctr" rtl="0" eaLnBrk="0" fontAlgn="base" hangingPunct="0">
        <a:spcBef>
          <a:spcPct val="0"/>
        </a:spcBef>
        <a:spcAft>
          <a:spcPct val="0"/>
        </a:spcAft>
        <a:defRPr kumimoji="1" sz="3200" b="1">
          <a:solidFill>
            <a:schemeClr val="tx2"/>
          </a:solidFill>
          <a:latin typeface="隶书" panose="02010509060101010101" pitchFamily="49" charset="-122"/>
          <a:ea typeface="隶书" panose="02010509060101010101" pitchFamily="49" charset="-122"/>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隶书" panose="02010509060101010101" pitchFamily="49" charset="-122"/>
          <a:ea typeface="隶书" panose="02010509060101010101" pitchFamily="49" charset="-122"/>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隶书" panose="02010509060101010101" pitchFamily="49" charset="-122"/>
          <a:ea typeface="隶书" panose="02010509060101010101" pitchFamily="49" charset="-122"/>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隶书" panose="02010509060101010101" pitchFamily="49" charset="-122"/>
          <a:ea typeface="隶书" panose="02010509060101010101" pitchFamily="49" charset="-122"/>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隶书" panose="02010509060101010101" pitchFamily="49" charset="-122"/>
          <a:ea typeface="隶书" panose="02010509060101010101" pitchFamily="49" charset="-122"/>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defRPr>
      </a:lvl9pPr>
    </p:titleStyle>
    <p:bodyStyle>
      <a:lvl1pPr marL="342900" indent="-342900" algn="l" rtl="0" eaLnBrk="0" fontAlgn="base" hangingPunct="0">
        <a:spcBef>
          <a:spcPct val="35000"/>
        </a:spcBef>
        <a:spcAft>
          <a:spcPct val="0"/>
        </a:spcAft>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35000"/>
        </a:spcBef>
        <a:spcAft>
          <a:spcPct val="0"/>
        </a:spcAft>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085850" indent="-228600" algn="l" rtl="0" eaLnBrk="0" fontAlgn="base" hangingPunct="0">
        <a:spcBef>
          <a:spcPct val="35000"/>
        </a:spcBef>
        <a:spcAft>
          <a:spcPct val="0"/>
        </a:spcAft>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1771650" indent="-228600" algn="l" rtl="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571500" y="3606800"/>
            <a:ext cx="8201025" cy="1143000"/>
          </a:xfrm>
          <a:prstGeom prst="rect">
            <a:avLst/>
          </a:prstGeom>
          <a:noFill/>
          <a:ln w="9525">
            <a:noFill/>
            <a:miter lim="800000"/>
          </a:ln>
        </p:spPr>
        <p:txBody>
          <a:bodyPr anchor="b"/>
          <a:lstStyle>
            <a:lvl1pPr algn="ctr" rtl="0" eaLnBrk="0" fontAlgn="base" hangingPunct="0">
              <a:spcBef>
                <a:spcPct val="0"/>
              </a:spcBef>
              <a:spcAft>
                <a:spcPct val="0"/>
              </a:spcAft>
              <a:defRPr kumimoji="1" sz="3200" b="1">
                <a:solidFill>
                  <a:srgbClr val="CC3300"/>
                </a:solidFill>
                <a:effectLst/>
                <a:latin typeface="隶书" panose="02010509060101010101" pitchFamily="49" charset="-122"/>
                <a:ea typeface="隶书" panose="02010509060101010101" pitchFamily="49" charset="-122"/>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ea typeface="MS PGothic" panose="020B0600070205080204" pitchFamily="34" charset="-128"/>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ea typeface="MS PGothic" panose="020B0600070205080204" pitchFamily="34" charset="-128"/>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ea typeface="MS PGothic" panose="020B0600070205080204" pitchFamily="34" charset="-128"/>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ea typeface="MS PGothic" panose="020B0600070205080204"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panose="020B0604020202020204" pitchFamily="34" charset="0"/>
              </a:defRPr>
            </a:lvl9pPr>
          </a:lstStyle>
          <a:p>
            <a:pPr>
              <a:defRPr/>
            </a:pPr>
            <a:r>
              <a:rPr lang="zh-CN" altLang="en-US" sz="4800" kern="0" dirty="0">
                <a:effectLst>
                  <a:outerShdw blurRad="38100" dist="38100" dir="2700000" algn="tl">
                    <a:srgbClr val="C0C0C0"/>
                  </a:outerShdw>
                </a:effectLst>
              </a:rPr>
              <a:t>第七章  数据库设计和</a:t>
            </a:r>
            <a:r>
              <a:rPr lang="en-US" altLang="zh-CN" sz="4800" kern="0" dirty="0">
                <a:effectLst>
                  <a:outerShdw blurRad="38100" dist="38100" dir="2700000" algn="tl">
                    <a:srgbClr val="C0C0C0"/>
                  </a:outerShdw>
                </a:effectLst>
              </a:rPr>
              <a:t>ER</a:t>
            </a:r>
            <a:r>
              <a:rPr lang="zh-CN" altLang="en-US" sz="4800" kern="0" dirty="0" smtClean="0">
                <a:effectLst>
                  <a:outerShdw blurRad="38100" dist="38100" dir="2700000" algn="tl">
                    <a:srgbClr val="C0C0C0"/>
                  </a:outerShdw>
                </a:effectLst>
              </a:rPr>
              <a:t>模型</a:t>
            </a:r>
            <a:endParaRPr lang="en-US" altLang="zh-CN" sz="4800" kern="0" dirty="0" smtClean="0">
              <a:effectLst>
                <a:outerShdw blurRad="38100" dist="38100" dir="2700000" algn="tl">
                  <a:srgbClr val="C0C0C0"/>
                </a:outerShdw>
              </a:effectLst>
            </a:endParaRPr>
          </a:p>
        </p:txBody>
      </p:sp>
      <p:sp>
        <p:nvSpPr>
          <p:cNvPr id="6147" name="WordArt 3"/>
          <p:cNvSpPr>
            <a:spLocks noChangeArrowheads="1" noChangeShapeType="1" noTextEdit="1"/>
          </p:cNvSpPr>
          <p:nvPr/>
        </p:nvSpPr>
        <p:spPr bwMode="auto">
          <a:xfrm>
            <a:off x="304800" y="1944688"/>
            <a:ext cx="8610600" cy="1219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chemeClr val="bg2"/>
              </a:contourClr>
            </a:sp3d>
          </a:bodyPr>
          <a:lstStyle/>
          <a:p>
            <a:r>
              <a:rPr lang="en-US" altLang="zh-CN" sz="3200" b="1" kern="10">
                <a:ln w="9525">
                  <a:round/>
                </a:ln>
                <a:solidFill>
                  <a:schemeClr val="bg2"/>
                </a:solidFill>
                <a:latin typeface="黑体" panose="02010609060101010101" pitchFamily="49" charset="-122"/>
                <a:ea typeface="黑体" panose="02010609060101010101" pitchFamily="49" charset="-122"/>
              </a:rPr>
              <a:t>DATABASE  SYSTEM  CONCEPTS</a:t>
            </a:r>
            <a:endParaRPr lang="zh-CN" altLang="en-US" sz="3200" b="1" kern="10">
              <a:ln w="9525">
                <a:round/>
              </a:ln>
              <a:solidFill>
                <a:schemeClr val="bg2"/>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关系集</a:t>
            </a:r>
            <a:r>
              <a:rPr lang="en-US" altLang="zh-CN" i="1" smtClean="0">
                <a:latin typeface="宋体" panose="02010600030101010101" pitchFamily="2" charset="-122"/>
                <a:ea typeface="宋体" panose="02010600030101010101" pitchFamily="2" charset="-122"/>
              </a:rPr>
              <a:t>advisor</a:t>
            </a:r>
            <a:endParaRPr lang="en-US" altLang="zh-CN" i="1" smtClean="0">
              <a:latin typeface="宋体" panose="02010600030101010101" pitchFamily="2" charset="-122"/>
              <a:ea typeface="宋体" panose="02010600030101010101" pitchFamily="2" charset="-122"/>
            </a:endParaRPr>
          </a:p>
        </p:txBody>
      </p:sp>
      <p:pic>
        <p:nvPicPr>
          <p:cNvPr id="2048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025" y="1316038"/>
            <a:ext cx="8027988"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zh-CN" smtClean="0"/>
              <a:t>E-R</a:t>
            </a:r>
            <a:r>
              <a:rPr lang="en-US" altLang="zh-CN" smtClean="0">
                <a:sym typeface="Wingdings" panose="05000000000000000000" pitchFamily="2" charset="2"/>
              </a:rPr>
              <a:t>Schame:</a:t>
            </a:r>
            <a:r>
              <a:rPr lang="zh-CN" altLang="en-US" smtClean="0">
                <a:sym typeface="Wingdings" panose="05000000000000000000" pitchFamily="2" charset="2"/>
              </a:rPr>
              <a:t>练习二</a:t>
            </a:r>
            <a:endParaRPr lang="zh-CN" altLang="en-US" smtClean="0">
              <a:sym typeface="Wingdings" panose="05000000000000000000" pitchFamily="2" charset="2"/>
            </a:endParaRPr>
          </a:p>
        </p:txBody>
      </p:sp>
      <p:sp>
        <p:nvSpPr>
          <p:cNvPr id="176131" name="Rectangle 3"/>
          <p:cNvSpPr>
            <a:spLocks noGrp="1" noChangeArrowheads="1"/>
          </p:cNvSpPr>
          <p:nvPr>
            <p:ph type="body" sz="half" idx="1"/>
          </p:nvPr>
        </p:nvSpPr>
        <p:spPr>
          <a:xfrm>
            <a:off x="685800" y="1371600"/>
            <a:ext cx="8062913" cy="1336675"/>
          </a:xfrm>
        </p:spPr>
        <p:txBody>
          <a:bodyPr/>
          <a:lstStyle/>
          <a:p>
            <a:pPr>
              <a:lnSpc>
                <a:spcPct val="90000"/>
              </a:lnSpc>
            </a:pPr>
            <a:r>
              <a:rPr lang="zh-CN" altLang="en-US" sz="2400" smtClean="0"/>
              <a:t>下面是一个关于</a:t>
            </a:r>
            <a:r>
              <a:rPr lang="en-US" altLang="zh-CN" sz="2400" smtClean="0"/>
              <a:t>DBMS</a:t>
            </a:r>
            <a:r>
              <a:rPr lang="zh-CN" altLang="en-US" sz="2400" smtClean="0"/>
              <a:t>权限管理的</a:t>
            </a:r>
            <a:r>
              <a:rPr lang="en-US" altLang="zh-CN" sz="2400" smtClean="0"/>
              <a:t>E-R</a:t>
            </a:r>
            <a:r>
              <a:rPr lang="zh-CN" altLang="en-US" sz="2400" smtClean="0"/>
              <a:t>图</a:t>
            </a:r>
            <a:endParaRPr lang="zh-CN" altLang="en-US" sz="2400" smtClean="0"/>
          </a:p>
          <a:p>
            <a:pPr lvl="1">
              <a:lnSpc>
                <a:spcPct val="90000"/>
              </a:lnSpc>
            </a:pPr>
            <a:r>
              <a:rPr lang="zh-CN" altLang="en-US" sz="2000" smtClean="0"/>
              <a:t>请将</a:t>
            </a:r>
            <a:r>
              <a:rPr lang="en-US" altLang="zh-CN" sz="2000" smtClean="0"/>
              <a:t>E-R</a:t>
            </a:r>
            <a:r>
              <a:rPr lang="zh-CN" altLang="en-US" sz="2000" smtClean="0"/>
              <a:t>图转化为关系模式并进行必要的模式合并</a:t>
            </a:r>
            <a:endParaRPr lang="zh-CN" altLang="en-US" sz="2000" smtClean="0"/>
          </a:p>
          <a:p>
            <a:pPr lvl="1">
              <a:lnSpc>
                <a:spcPct val="90000"/>
              </a:lnSpc>
            </a:pPr>
            <a:r>
              <a:rPr lang="zh-CN" altLang="en-US" sz="2000" smtClean="0"/>
              <a:t>注意分析思考：其中的继承关系，如何转化更好？</a:t>
            </a:r>
            <a:endParaRPr lang="en-US" altLang="zh-CN" sz="2000" smtClean="0"/>
          </a:p>
          <a:p>
            <a:pPr lvl="1">
              <a:lnSpc>
                <a:spcPct val="90000"/>
              </a:lnSpc>
              <a:buFontTx/>
              <a:buNone/>
            </a:pPr>
            <a:endParaRPr lang="en-US" altLang="zh-CN" sz="2000" smtClean="0"/>
          </a:p>
        </p:txBody>
      </p:sp>
      <p:grpSp>
        <p:nvGrpSpPr>
          <p:cNvPr id="176132" name="Group 4"/>
          <p:cNvGrpSpPr/>
          <p:nvPr/>
        </p:nvGrpSpPr>
        <p:grpSpPr bwMode="auto">
          <a:xfrm>
            <a:off x="684213" y="2995613"/>
            <a:ext cx="7200900" cy="3097212"/>
            <a:chOff x="657" y="1842"/>
            <a:chExt cx="4536" cy="1951"/>
          </a:xfrm>
        </p:grpSpPr>
        <p:sp>
          <p:nvSpPr>
            <p:cNvPr id="176133" name="Rectangle 5"/>
            <p:cNvSpPr>
              <a:spLocks noChangeArrowheads="1"/>
            </p:cNvSpPr>
            <p:nvPr/>
          </p:nvSpPr>
          <p:spPr bwMode="auto">
            <a:xfrm>
              <a:off x="3288" y="2864"/>
              <a:ext cx="454" cy="2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a:solidFill>
                    <a:srgbClr val="000000"/>
                  </a:solidFill>
                  <a:latin typeface="Times New Roman" panose="02020603050405020304" pitchFamily="18" charset="0"/>
                  <a:ea typeface="MS PGothic" panose="020B0600070205080204" pitchFamily="34" charset="-128"/>
                </a:rPr>
                <a:t>granter</a:t>
              </a:r>
              <a:endParaRPr kumimoji="0" lang="en-US" altLang="zh-CN" sz="2000">
                <a:latin typeface="Times New Roman" panose="02020603050405020304" pitchFamily="18" charset="0"/>
                <a:ea typeface="MS PGothic" panose="020B0600070205080204" pitchFamily="34" charset="-128"/>
              </a:endParaRPr>
            </a:p>
          </p:txBody>
        </p:sp>
        <p:sp>
          <p:nvSpPr>
            <p:cNvPr id="176134" name="Rectangle 6"/>
            <p:cNvSpPr>
              <a:spLocks noChangeArrowheads="1"/>
            </p:cNvSpPr>
            <p:nvPr/>
          </p:nvSpPr>
          <p:spPr bwMode="auto">
            <a:xfrm>
              <a:off x="2744" y="2138"/>
              <a:ext cx="454" cy="2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a:solidFill>
                    <a:srgbClr val="000000"/>
                  </a:solidFill>
                  <a:latin typeface="Times New Roman" panose="02020603050405020304" pitchFamily="18" charset="0"/>
                  <a:ea typeface="MS PGothic" panose="020B0600070205080204" pitchFamily="34" charset="-128"/>
                </a:rPr>
                <a:t>granted</a:t>
              </a:r>
              <a:endParaRPr kumimoji="0" lang="en-US" altLang="zh-CN" sz="2000">
                <a:latin typeface="Times New Roman" panose="02020603050405020304" pitchFamily="18" charset="0"/>
                <a:ea typeface="MS PGothic" panose="020B0600070205080204" pitchFamily="34" charset="-128"/>
              </a:endParaRPr>
            </a:p>
          </p:txBody>
        </p:sp>
        <p:sp>
          <p:nvSpPr>
            <p:cNvPr id="176135" name="AutoShape 7"/>
            <p:cNvSpPr>
              <a:spLocks noChangeArrowheads="1"/>
            </p:cNvSpPr>
            <p:nvPr/>
          </p:nvSpPr>
          <p:spPr bwMode="auto">
            <a:xfrm>
              <a:off x="1973" y="2523"/>
              <a:ext cx="550" cy="232"/>
            </a:xfrm>
            <a:prstGeom prst="flowChartMerge">
              <a:avLst/>
            </a:prstGeom>
            <a:solidFill>
              <a:srgbClr val="FFFFFF"/>
            </a:solidFill>
            <a:ln w="9525">
              <a:solidFill>
                <a:srgbClr val="000000"/>
              </a:solidFill>
              <a:miter lim="800000"/>
            </a:ln>
          </p:spPr>
          <p:txBody>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a:solidFill>
                    <a:schemeClr val="bg2"/>
                  </a:solidFill>
                  <a:latin typeface="Times New Roman" panose="02020603050405020304" pitchFamily="18" charset="0"/>
                  <a:ea typeface="MS PGothic" panose="020B0600070205080204" pitchFamily="34" charset="-128"/>
                </a:rPr>
                <a:t>ISA</a:t>
              </a:r>
              <a:endParaRPr kumimoji="0" lang="en-US" altLang="zh-CN">
                <a:solidFill>
                  <a:schemeClr val="bg2"/>
                </a:solidFill>
                <a:latin typeface="Times New Roman" panose="02020603050405020304" pitchFamily="18" charset="0"/>
                <a:ea typeface="MS PGothic" panose="020B0600070205080204" pitchFamily="34" charset="-128"/>
              </a:endParaRPr>
            </a:p>
          </p:txBody>
        </p:sp>
        <p:sp>
          <p:nvSpPr>
            <p:cNvPr id="176136" name="Rectangle 8"/>
            <p:cNvSpPr>
              <a:spLocks noChangeArrowheads="1"/>
            </p:cNvSpPr>
            <p:nvPr/>
          </p:nvSpPr>
          <p:spPr bwMode="auto">
            <a:xfrm>
              <a:off x="1383" y="3091"/>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角色</a:t>
              </a:r>
              <a:endParaRPr kumimoji="0" lang="zh-CN" altLang="en-US">
                <a:solidFill>
                  <a:srgbClr val="000000"/>
                </a:solidFill>
                <a:latin typeface="Times New Roman" panose="02020603050405020304" pitchFamily="18" charset="0"/>
                <a:ea typeface="MS PGothic" panose="020B0600070205080204" pitchFamily="34" charset="-128"/>
              </a:endParaRPr>
            </a:p>
          </p:txBody>
        </p:sp>
        <p:sp>
          <p:nvSpPr>
            <p:cNvPr id="176137" name="Rectangle 9"/>
            <p:cNvSpPr>
              <a:spLocks noChangeArrowheads="1"/>
            </p:cNvSpPr>
            <p:nvPr/>
          </p:nvSpPr>
          <p:spPr bwMode="auto">
            <a:xfrm>
              <a:off x="2751" y="3091"/>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用户</a:t>
              </a:r>
              <a:endParaRPr kumimoji="0" lang="zh-CN" altLang="en-US" sz="2000">
                <a:latin typeface="Times New Roman" panose="02020603050405020304" pitchFamily="18" charset="0"/>
                <a:ea typeface="MS PGothic" panose="020B0600070205080204" pitchFamily="34" charset="-128"/>
              </a:endParaRPr>
            </a:p>
          </p:txBody>
        </p:sp>
        <p:sp>
          <p:nvSpPr>
            <p:cNvPr id="176138" name="AutoShape 10"/>
            <p:cNvSpPr>
              <a:spLocks noChangeArrowheads="1"/>
            </p:cNvSpPr>
            <p:nvPr/>
          </p:nvSpPr>
          <p:spPr bwMode="auto">
            <a:xfrm>
              <a:off x="2103" y="3091"/>
              <a:ext cx="360" cy="24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000">
                  <a:solidFill>
                    <a:srgbClr val="000000"/>
                  </a:solidFill>
                  <a:latin typeface="Times New Roman" panose="02020603050405020304" pitchFamily="18" charset="0"/>
                  <a:ea typeface="MS PGothic" panose="020B0600070205080204" pitchFamily="34" charset="-128"/>
                </a:rPr>
                <a:t>具有</a:t>
              </a:r>
              <a:endParaRPr kumimoji="0" lang="zh-CN" altLang="en-US" sz="2000">
                <a:latin typeface="Times New Roman" panose="02020603050405020304" pitchFamily="18" charset="0"/>
                <a:ea typeface="MS PGothic" panose="020B0600070205080204" pitchFamily="34" charset="-128"/>
              </a:endParaRPr>
            </a:p>
          </p:txBody>
        </p:sp>
        <p:sp>
          <p:nvSpPr>
            <p:cNvPr id="176139" name="Line 11"/>
            <p:cNvSpPr>
              <a:spLocks noChangeShapeType="1"/>
            </p:cNvSpPr>
            <p:nvPr/>
          </p:nvSpPr>
          <p:spPr bwMode="auto">
            <a:xfrm>
              <a:off x="1815" y="3216"/>
              <a:ext cx="28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6140" name="Rectangle 12"/>
            <p:cNvSpPr>
              <a:spLocks noChangeArrowheads="1"/>
            </p:cNvSpPr>
            <p:nvPr/>
          </p:nvSpPr>
          <p:spPr bwMode="auto">
            <a:xfrm>
              <a:off x="2036" y="1980"/>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身份</a:t>
              </a:r>
              <a:endParaRPr kumimoji="0" lang="zh-CN" altLang="en-US" sz="2000">
                <a:latin typeface="Times New Roman" panose="02020603050405020304" pitchFamily="18" charset="0"/>
                <a:ea typeface="MS PGothic" panose="020B0600070205080204" pitchFamily="34" charset="-128"/>
              </a:endParaRPr>
            </a:p>
          </p:txBody>
        </p:sp>
        <p:sp>
          <p:nvSpPr>
            <p:cNvPr id="176141" name="Line 13"/>
            <p:cNvSpPr>
              <a:spLocks noChangeShapeType="1"/>
            </p:cNvSpPr>
            <p:nvPr/>
          </p:nvSpPr>
          <p:spPr bwMode="auto">
            <a:xfrm>
              <a:off x="2244" y="2229"/>
              <a:ext cx="0" cy="27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6142" name="Line 14"/>
            <p:cNvSpPr>
              <a:spLocks noChangeShapeType="1"/>
            </p:cNvSpPr>
            <p:nvPr/>
          </p:nvSpPr>
          <p:spPr bwMode="auto">
            <a:xfrm flipH="1" flipV="1">
              <a:off x="2426" y="2614"/>
              <a:ext cx="408" cy="47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6143" name="Line 15"/>
            <p:cNvSpPr>
              <a:spLocks noChangeShapeType="1"/>
            </p:cNvSpPr>
            <p:nvPr/>
          </p:nvSpPr>
          <p:spPr bwMode="auto">
            <a:xfrm flipH="1">
              <a:off x="1655" y="2614"/>
              <a:ext cx="408" cy="47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6144" name="Line 16"/>
            <p:cNvSpPr>
              <a:spLocks noChangeShapeType="1"/>
            </p:cNvSpPr>
            <p:nvPr/>
          </p:nvSpPr>
          <p:spPr bwMode="auto">
            <a:xfrm>
              <a:off x="2455" y="3216"/>
              <a:ext cx="28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6145" name="AutoShape 17"/>
            <p:cNvSpPr>
              <a:spLocks noChangeArrowheads="1"/>
            </p:cNvSpPr>
            <p:nvPr/>
          </p:nvSpPr>
          <p:spPr bwMode="auto">
            <a:xfrm>
              <a:off x="657" y="3067"/>
              <a:ext cx="360" cy="272"/>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000">
                  <a:solidFill>
                    <a:srgbClr val="000000"/>
                  </a:solidFill>
                  <a:latin typeface="Times New Roman" panose="02020603050405020304" pitchFamily="18" charset="0"/>
                  <a:ea typeface="MS PGothic" panose="020B0600070205080204" pitchFamily="34" charset="-128"/>
                </a:rPr>
                <a:t>具有</a:t>
              </a:r>
              <a:endParaRPr kumimoji="0" lang="zh-CN" altLang="en-US" sz="7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176146" name="Line 18"/>
            <p:cNvSpPr>
              <a:spLocks noChangeShapeType="1"/>
            </p:cNvSpPr>
            <p:nvPr/>
          </p:nvSpPr>
          <p:spPr bwMode="auto">
            <a:xfrm>
              <a:off x="975" y="3159"/>
              <a:ext cx="42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6147" name="Line 19"/>
            <p:cNvSpPr>
              <a:spLocks noChangeShapeType="1"/>
            </p:cNvSpPr>
            <p:nvPr/>
          </p:nvSpPr>
          <p:spPr bwMode="auto">
            <a:xfrm>
              <a:off x="975" y="3249"/>
              <a:ext cx="42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6148" name="Rectangle 20"/>
            <p:cNvSpPr>
              <a:spLocks noChangeArrowheads="1"/>
            </p:cNvSpPr>
            <p:nvPr/>
          </p:nvSpPr>
          <p:spPr bwMode="auto">
            <a:xfrm>
              <a:off x="4353" y="1979"/>
              <a:ext cx="523" cy="272"/>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权限</a:t>
              </a:r>
              <a:endParaRPr kumimoji="0" lang="zh-CN" altLang="en-US" sz="2000">
                <a:latin typeface="Times New Roman" panose="02020603050405020304" pitchFamily="18" charset="0"/>
                <a:ea typeface="MS PGothic" panose="020B0600070205080204" pitchFamily="34" charset="-128"/>
              </a:endParaRPr>
            </a:p>
          </p:txBody>
        </p:sp>
        <p:sp>
          <p:nvSpPr>
            <p:cNvPr id="176149" name="AutoShape 21"/>
            <p:cNvSpPr>
              <a:spLocks noChangeArrowheads="1"/>
            </p:cNvSpPr>
            <p:nvPr/>
          </p:nvSpPr>
          <p:spPr bwMode="auto">
            <a:xfrm>
              <a:off x="3470" y="2478"/>
              <a:ext cx="360" cy="24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000">
                  <a:solidFill>
                    <a:srgbClr val="000000"/>
                  </a:solidFill>
                  <a:latin typeface="Times New Roman" panose="02020603050405020304" pitchFamily="18" charset="0"/>
                  <a:ea typeface="MS PGothic" panose="020B0600070205080204" pitchFamily="34" charset="-128"/>
                </a:rPr>
                <a:t>拥有</a:t>
              </a:r>
              <a:endParaRPr kumimoji="0" lang="zh-CN" altLang="en-US" sz="7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176150" name="Rectangle 22"/>
            <p:cNvSpPr>
              <a:spLocks noChangeArrowheads="1"/>
            </p:cNvSpPr>
            <p:nvPr/>
          </p:nvSpPr>
          <p:spPr bwMode="auto">
            <a:xfrm>
              <a:off x="4353" y="3090"/>
              <a:ext cx="523"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对象</a:t>
              </a:r>
              <a:endParaRPr kumimoji="0" lang="zh-CN" altLang="en-US" sz="2000">
                <a:latin typeface="Times New Roman" panose="02020603050405020304" pitchFamily="18" charset="0"/>
                <a:ea typeface="MS PGothic" panose="020B0600070205080204" pitchFamily="34" charset="-128"/>
              </a:endParaRPr>
            </a:p>
          </p:txBody>
        </p:sp>
        <p:cxnSp>
          <p:nvCxnSpPr>
            <p:cNvPr id="176151" name="AutoShape 23"/>
            <p:cNvCxnSpPr>
              <a:cxnSpLocks noChangeShapeType="1"/>
              <a:stCxn id="176140" idx="3"/>
              <a:endCxn id="176149" idx="1"/>
            </p:cNvCxnSpPr>
            <p:nvPr/>
          </p:nvCxnSpPr>
          <p:spPr bwMode="auto">
            <a:xfrm>
              <a:off x="2468" y="2105"/>
              <a:ext cx="1002"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76152" name="AutoShape 24"/>
            <p:cNvCxnSpPr>
              <a:cxnSpLocks noChangeShapeType="1"/>
              <a:stCxn id="176137" idx="3"/>
              <a:endCxn id="176149" idx="2"/>
            </p:cNvCxnSpPr>
            <p:nvPr/>
          </p:nvCxnSpPr>
          <p:spPr bwMode="auto">
            <a:xfrm flipV="1">
              <a:off x="3183" y="2727"/>
              <a:ext cx="467" cy="489"/>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cxnSp>
          <p:nvCxnSpPr>
            <p:cNvPr id="176153" name="AutoShape 25"/>
            <p:cNvCxnSpPr>
              <a:cxnSpLocks noChangeShapeType="1"/>
              <a:stCxn id="176149" idx="3"/>
              <a:endCxn id="176148" idx="1"/>
            </p:cNvCxnSpPr>
            <p:nvPr/>
          </p:nvCxnSpPr>
          <p:spPr bwMode="auto">
            <a:xfrm flipV="1">
              <a:off x="3830" y="2115"/>
              <a:ext cx="523" cy="488"/>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cxnSp>
          <p:nvCxnSpPr>
            <p:cNvPr id="176154" name="AutoShape 26"/>
            <p:cNvCxnSpPr>
              <a:cxnSpLocks noChangeShapeType="1"/>
              <a:stCxn id="176149" idx="2"/>
              <a:endCxn id="176150" idx="1"/>
            </p:cNvCxnSpPr>
            <p:nvPr/>
          </p:nvCxnSpPr>
          <p:spPr bwMode="auto">
            <a:xfrm>
              <a:off x="3650" y="2727"/>
              <a:ext cx="703" cy="488"/>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sp>
          <p:nvSpPr>
            <p:cNvPr id="176155" name="Oval 27"/>
            <p:cNvSpPr>
              <a:spLocks noChangeArrowheads="1"/>
            </p:cNvSpPr>
            <p:nvPr/>
          </p:nvSpPr>
          <p:spPr bwMode="auto">
            <a:xfrm>
              <a:off x="3334" y="1888"/>
              <a:ext cx="590" cy="363"/>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lnSpc>
                  <a:spcPct val="50000"/>
                </a:lnSpc>
                <a:spcBef>
                  <a:spcPct val="50000"/>
                </a:spcBef>
                <a:buClrTx/>
                <a:buSzTx/>
                <a:buFontTx/>
                <a:buNone/>
              </a:pPr>
              <a:r>
                <a:rPr kumimoji="0" lang="en-US" altLang="zh-CN">
                  <a:solidFill>
                    <a:schemeClr val="bg2"/>
                  </a:solidFill>
                  <a:latin typeface="Times New Roman" panose="02020603050405020304" pitchFamily="18" charset="0"/>
                  <a:ea typeface="MS PGothic" panose="020B0600070205080204" pitchFamily="34" charset="-128"/>
                </a:rPr>
                <a:t>Grant</a:t>
              </a:r>
              <a:endParaRPr kumimoji="0" lang="en-US" altLang="zh-CN">
                <a:solidFill>
                  <a:schemeClr val="bg2"/>
                </a:solidFill>
                <a:latin typeface="Times New Roman" panose="02020603050405020304" pitchFamily="18" charset="0"/>
                <a:ea typeface="MS PGothic" panose="020B0600070205080204" pitchFamily="34" charset="-128"/>
              </a:endParaRPr>
            </a:p>
            <a:p>
              <a:pPr algn="ctr">
                <a:lnSpc>
                  <a:spcPct val="50000"/>
                </a:lnSpc>
                <a:spcBef>
                  <a:spcPct val="50000"/>
                </a:spcBef>
                <a:buClrTx/>
                <a:buSzTx/>
                <a:buFontTx/>
                <a:buNone/>
              </a:pPr>
              <a:r>
                <a:rPr kumimoji="0" lang="en-US" altLang="zh-CN">
                  <a:solidFill>
                    <a:schemeClr val="bg2"/>
                  </a:solidFill>
                  <a:latin typeface="Times New Roman" panose="02020603050405020304" pitchFamily="18" charset="0"/>
                  <a:ea typeface="MS PGothic" panose="020B0600070205080204" pitchFamily="34" charset="-128"/>
                </a:rPr>
                <a:t>option</a:t>
              </a:r>
              <a:endParaRPr kumimoji="0" lang="en-US" altLang="zh-CN">
                <a:solidFill>
                  <a:schemeClr val="bg2"/>
                </a:solidFill>
                <a:latin typeface="Times New Roman" panose="02020603050405020304" pitchFamily="18" charset="0"/>
                <a:ea typeface="MS PGothic" panose="020B0600070205080204" pitchFamily="34" charset="-128"/>
              </a:endParaRPr>
            </a:p>
          </p:txBody>
        </p:sp>
        <p:cxnSp>
          <p:nvCxnSpPr>
            <p:cNvPr id="176156" name="AutoShape 28"/>
            <p:cNvCxnSpPr>
              <a:cxnSpLocks noChangeShapeType="1"/>
              <a:stCxn id="176149" idx="0"/>
              <a:endCxn id="176155" idx="4"/>
            </p:cNvCxnSpPr>
            <p:nvPr/>
          </p:nvCxnSpPr>
          <p:spPr bwMode="auto">
            <a:xfrm flipH="1" flipV="1">
              <a:off x="3629" y="2251"/>
              <a:ext cx="21" cy="227"/>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sp>
          <p:nvSpPr>
            <p:cNvPr id="176157" name="Oval 29"/>
            <p:cNvSpPr>
              <a:spLocks noChangeArrowheads="1"/>
            </p:cNvSpPr>
            <p:nvPr/>
          </p:nvSpPr>
          <p:spPr bwMode="auto">
            <a:xfrm>
              <a:off x="1247" y="1842"/>
              <a:ext cx="499" cy="226"/>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a:solidFill>
                    <a:srgbClr val="000000"/>
                  </a:solidFill>
                  <a:latin typeface="Times New Roman" panose="02020603050405020304" pitchFamily="18" charset="0"/>
                  <a:ea typeface="MS PGothic" panose="020B0600070205080204" pitchFamily="34" charset="-128"/>
                </a:rPr>
                <a:t>Iid</a:t>
              </a:r>
              <a:endParaRPr kumimoji="0" lang="en-US" altLang="zh-CN">
                <a:latin typeface="Times New Roman" panose="02020603050405020304" pitchFamily="18" charset="0"/>
                <a:ea typeface="MS PGothic" panose="020B0600070205080204" pitchFamily="34" charset="-128"/>
              </a:endParaRPr>
            </a:p>
          </p:txBody>
        </p:sp>
        <p:cxnSp>
          <p:nvCxnSpPr>
            <p:cNvPr id="176158" name="AutoShape 30"/>
            <p:cNvCxnSpPr>
              <a:cxnSpLocks noChangeShapeType="1"/>
              <a:stCxn id="176157" idx="6"/>
              <a:endCxn id="176140" idx="1"/>
            </p:cNvCxnSpPr>
            <p:nvPr/>
          </p:nvCxnSpPr>
          <p:spPr bwMode="auto">
            <a:xfrm>
              <a:off x="1746" y="1955"/>
              <a:ext cx="290" cy="150"/>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sp>
          <p:nvSpPr>
            <p:cNvPr id="176159" name="Oval 31"/>
            <p:cNvSpPr>
              <a:spLocks noChangeArrowheads="1"/>
            </p:cNvSpPr>
            <p:nvPr/>
          </p:nvSpPr>
          <p:spPr bwMode="auto">
            <a:xfrm>
              <a:off x="2608" y="3566"/>
              <a:ext cx="726" cy="227"/>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a:solidFill>
                    <a:srgbClr val="000000"/>
                  </a:solidFill>
                  <a:latin typeface="Times New Roman" panose="02020603050405020304" pitchFamily="18" charset="0"/>
                  <a:ea typeface="MS PGothic" panose="020B0600070205080204" pitchFamily="34" charset="-128"/>
                </a:rPr>
                <a:t>password</a:t>
              </a:r>
              <a:endParaRPr kumimoji="0" lang="en-US" altLang="zh-CN">
                <a:latin typeface="Times New Roman" panose="02020603050405020304" pitchFamily="18" charset="0"/>
                <a:ea typeface="MS PGothic" panose="020B0600070205080204" pitchFamily="34" charset="-128"/>
              </a:endParaRPr>
            </a:p>
          </p:txBody>
        </p:sp>
        <p:cxnSp>
          <p:nvCxnSpPr>
            <p:cNvPr id="176160" name="AutoShape 32"/>
            <p:cNvCxnSpPr>
              <a:cxnSpLocks noChangeShapeType="1"/>
              <a:stCxn id="176159" idx="0"/>
              <a:endCxn id="176137" idx="2"/>
            </p:cNvCxnSpPr>
            <p:nvPr/>
          </p:nvCxnSpPr>
          <p:spPr bwMode="auto">
            <a:xfrm flipH="1" flipV="1">
              <a:off x="2967" y="3340"/>
              <a:ext cx="4" cy="226"/>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sp>
          <p:nvSpPr>
            <p:cNvPr id="176161" name="Oval 33"/>
            <p:cNvSpPr>
              <a:spLocks noChangeArrowheads="1"/>
            </p:cNvSpPr>
            <p:nvPr/>
          </p:nvSpPr>
          <p:spPr bwMode="auto">
            <a:xfrm>
              <a:off x="4059" y="2523"/>
              <a:ext cx="499" cy="226"/>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u="sng">
                  <a:solidFill>
                    <a:srgbClr val="000000"/>
                  </a:solidFill>
                  <a:latin typeface="Times New Roman" panose="02020603050405020304" pitchFamily="18" charset="0"/>
                  <a:ea typeface="MS PGothic" panose="020B0600070205080204" pitchFamily="34" charset="-128"/>
                </a:rPr>
                <a:t>pid</a:t>
              </a:r>
              <a:endParaRPr kumimoji="0" lang="en-US" altLang="zh-CN" u="sng">
                <a:latin typeface="Times New Roman" panose="02020603050405020304" pitchFamily="18" charset="0"/>
                <a:ea typeface="MS PGothic" panose="020B0600070205080204" pitchFamily="34" charset="-128"/>
              </a:endParaRPr>
            </a:p>
          </p:txBody>
        </p:sp>
        <p:cxnSp>
          <p:nvCxnSpPr>
            <p:cNvPr id="176162" name="AutoShape 34"/>
            <p:cNvCxnSpPr>
              <a:cxnSpLocks noChangeShapeType="1"/>
              <a:stCxn id="176161" idx="0"/>
              <a:endCxn id="176148" idx="2"/>
            </p:cNvCxnSpPr>
            <p:nvPr/>
          </p:nvCxnSpPr>
          <p:spPr bwMode="auto">
            <a:xfrm flipV="1">
              <a:off x="4309" y="2251"/>
              <a:ext cx="306" cy="272"/>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sp>
          <p:nvSpPr>
            <p:cNvPr id="176163" name="Oval 35"/>
            <p:cNvSpPr>
              <a:spLocks noChangeArrowheads="1"/>
            </p:cNvSpPr>
            <p:nvPr/>
          </p:nvSpPr>
          <p:spPr bwMode="auto">
            <a:xfrm>
              <a:off x="4694" y="3566"/>
              <a:ext cx="499" cy="226"/>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a:solidFill>
                    <a:srgbClr val="000000"/>
                  </a:solidFill>
                  <a:latin typeface="Times New Roman" panose="02020603050405020304" pitchFamily="18" charset="0"/>
                  <a:ea typeface="MS PGothic" panose="020B0600070205080204" pitchFamily="34" charset="-128"/>
                </a:rPr>
                <a:t>oname</a:t>
              </a:r>
              <a:endParaRPr kumimoji="0" lang="en-US" altLang="zh-CN">
                <a:latin typeface="Times New Roman" panose="02020603050405020304" pitchFamily="18" charset="0"/>
                <a:ea typeface="MS PGothic" panose="020B0600070205080204" pitchFamily="34" charset="-128"/>
              </a:endParaRPr>
            </a:p>
          </p:txBody>
        </p:sp>
        <p:cxnSp>
          <p:nvCxnSpPr>
            <p:cNvPr id="176164" name="AutoShape 36"/>
            <p:cNvCxnSpPr>
              <a:cxnSpLocks noChangeShapeType="1"/>
              <a:stCxn id="176163" idx="0"/>
              <a:endCxn id="176150" idx="2"/>
            </p:cNvCxnSpPr>
            <p:nvPr/>
          </p:nvCxnSpPr>
          <p:spPr bwMode="auto">
            <a:xfrm flipH="1" flipV="1">
              <a:off x="4615" y="3339"/>
              <a:ext cx="329" cy="227"/>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sp>
          <p:nvSpPr>
            <p:cNvPr id="176165" name="Oval 37"/>
            <p:cNvSpPr>
              <a:spLocks noChangeArrowheads="1"/>
            </p:cNvSpPr>
            <p:nvPr/>
          </p:nvSpPr>
          <p:spPr bwMode="auto">
            <a:xfrm>
              <a:off x="4603" y="2524"/>
              <a:ext cx="499" cy="226"/>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a:solidFill>
                    <a:srgbClr val="000000"/>
                  </a:solidFill>
                  <a:latin typeface="Times New Roman" panose="02020603050405020304" pitchFamily="18" charset="0"/>
                  <a:ea typeface="MS PGothic" panose="020B0600070205080204" pitchFamily="34" charset="-128"/>
                </a:rPr>
                <a:t>pname</a:t>
              </a:r>
              <a:endParaRPr kumimoji="0" lang="en-US" altLang="zh-CN">
                <a:latin typeface="Times New Roman" panose="02020603050405020304" pitchFamily="18" charset="0"/>
                <a:ea typeface="MS PGothic" panose="020B0600070205080204" pitchFamily="34" charset="-128"/>
              </a:endParaRPr>
            </a:p>
          </p:txBody>
        </p:sp>
        <p:cxnSp>
          <p:nvCxnSpPr>
            <p:cNvPr id="176166" name="AutoShape 38"/>
            <p:cNvCxnSpPr>
              <a:cxnSpLocks noChangeShapeType="1"/>
              <a:stCxn id="176165" idx="0"/>
            </p:cNvCxnSpPr>
            <p:nvPr/>
          </p:nvCxnSpPr>
          <p:spPr bwMode="auto">
            <a:xfrm flipH="1" flipV="1">
              <a:off x="4604" y="2251"/>
              <a:ext cx="249" cy="273"/>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sp>
          <p:nvSpPr>
            <p:cNvPr id="176167" name="Oval 39"/>
            <p:cNvSpPr>
              <a:spLocks noChangeArrowheads="1"/>
            </p:cNvSpPr>
            <p:nvPr/>
          </p:nvSpPr>
          <p:spPr bwMode="auto">
            <a:xfrm>
              <a:off x="4105" y="3566"/>
              <a:ext cx="499" cy="226"/>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u="sng">
                  <a:solidFill>
                    <a:srgbClr val="000000"/>
                  </a:solidFill>
                  <a:latin typeface="Times New Roman" panose="02020603050405020304" pitchFamily="18" charset="0"/>
                  <a:ea typeface="MS PGothic" panose="020B0600070205080204" pitchFamily="34" charset="-128"/>
                </a:rPr>
                <a:t>oid</a:t>
              </a:r>
              <a:endParaRPr kumimoji="0" lang="en-US" altLang="zh-CN" u="sng">
                <a:latin typeface="Times New Roman" panose="02020603050405020304" pitchFamily="18" charset="0"/>
                <a:ea typeface="MS PGothic" panose="020B0600070205080204" pitchFamily="34" charset="-128"/>
              </a:endParaRPr>
            </a:p>
          </p:txBody>
        </p:sp>
        <p:cxnSp>
          <p:nvCxnSpPr>
            <p:cNvPr id="176168" name="AutoShape 40"/>
            <p:cNvCxnSpPr>
              <a:cxnSpLocks noChangeShapeType="1"/>
              <a:stCxn id="176167" idx="0"/>
              <a:endCxn id="176150" idx="2"/>
            </p:cNvCxnSpPr>
            <p:nvPr/>
          </p:nvCxnSpPr>
          <p:spPr bwMode="auto">
            <a:xfrm flipV="1">
              <a:off x="4355" y="3339"/>
              <a:ext cx="260" cy="227"/>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sp>
          <p:nvSpPr>
            <p:cNvPr id="176169" name="Oval 41"/>
            <p:cNvSpPr>
              <a:spLocks noChangeArrowheads="1"/>
            </p:cNvSpPr>
            <p:nvPr/>
          </p:nvSpPr>
          <p:spPr bwMode="auto">
            <a:xfrm>
              <a:off x="1247" y="2114"/>
              <a:ext cx="499" cy="226"/>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a:solidFill>
                    <a:srgbClr val="000000"/>
                  </a:solidFill>
                  <a:latin typeface="Times New Roman" panose="02020603050405020304" pitchFamily="18" charset="0"/>
                  <a:ea typeface="MS PGothic" panose="020B0600070205080204" pitchFamily="34" charset="-128"/>
                </a:rPr>
                <a:t>Iname</a:t>
              </a:r>
              <a:endParaRPr kumimoji="0" lang="en-US" altLang="zh-CN">
                <a:latin typeface="Times New Roman" panose="02020603050405020304" pitchFamily="18" charset="0"/>
                <a:ea typeface="MS PGothic" panose="020B0600070205080204" pitchFamily="34" charset="-128"/>
              </a:endParaRPr>
            </a:p>
          </p:txBody>
        </p:sp>
        <p:cxnSp>
          <p:nvCxnSpPr>
            <p:cNvPr id="176170" name="AutoShape 42"/>
            <p:cNvCxnSpPr>
              <a:cxnSpLocks noChangeShapeType="1"/>
              <a:stCxn id="176169" idx="6"/>
              <a:endCxn id="176140" idx="1"/>
            </p:cNvCxnSpPr>
            <p:nvPr/>
          </p:nvCxnSpPr>
          <p:spPr bwMode="auto">
            <a:xfrm flipV="1">
              <a:off x="1746" y="2105"/>
              <a:ext cx="290" cy="122"/>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altLang="zh-CN" smtClean="0"/>
              <a:t>E-R </a:t>
            </a:r>
            <a:r>
              <a:rPr lang="en-US" altLang="zh-CN" smtClean="0">
                <a:sym typeface="Wingdings" panose="05000000000000000000" pitchFamily="2" charset="2"/>
              </a:rPr>
              <a:t>Schame:</a:t>
            </a:r>
            <a:r>
              <a:rPr lang="zh-CN" altLang="en-US" smtClean="0">
                <a:sym typeface="Wingdings" panose="05000000000000000000" pitchFamily="2" charset="2"/>
              </a:rPr>
              <a:t>练习三</a:t>
            </a:r>
            <a:endParaRPr lang="zh-CN" altLang="en-US" smtClean="0">
              <a:sym typeface="Wingdings" panose="05000000000000000000" pitchFamily="2" charset="2"/>
            </a:endParaRPr>
          </a:p>
        </p:txBody>
      </p:sp>
      <p:sp>
        <p:nvSpPr>
          <p:cNvPr id="177155" name="Rectangle 3"/>
          <p:cNvSpPr>
            <a:spLocks noGrp="1" noChangeArrowheads="1"/>
          </p:cNvSpPr>
          <p:nvPr>
            <p:ph type="body" idx="1"/>
          </p:nvPr>
        </p:nvSpPr>
        <p:spPr/>
        <p:txBody>
          <a:bodyPr/>
          <a:lstStyle/>
          <a:p>
            <a:r>
              <a:rPr lang="zh-CN" altLang="en-US" sz="2000" smtClean="0"/>
              <a:t>分析一个银行活期账户存折，理解其中的数据结构和关系，并：</a:t>
            </a:r>
            <a:endParaRPr lang="zh-CN" altLang="en-US" sz="2000" smtClean="0"/>
          </a:p>
          <a:p>
            <a:pPr>
              <a:buFont typeface="Wingdings" panose="05000000000000000000" pitchFamily="2" charset="2"/>
              <a:buNone/>
            </a:pPr>
            <a:r>
              <a:rPr lang="zh-CN" altLang="en-US" sz="2000" smtClean="0"/>
              <a:t>	</a:t>
            </a:r>
            <a:r>
              <a:rPr lang="en-US" altLang="zh-CN" sz="2000" smtClean="0"/>
              <a:t>1</a:t>
            </a:r>
            <a:r>
              <a:rPr lang="zh-CN" altLang="en-US" sz="2000" smtClean="0"/>
              <a:t>、建立其数据概念模型；</a:t>
            </a:r>
            <a:endParaRPr lang="zh-CN" altLang="en-US" sz="2000" smtClean="0"/>
          </a:p>
          <a:p>
            <a:pPr>
              <a:buFont typeface="Wingdings" panose="05000000000000000000" pitchFamily="2" charset="2"/>
              <a:buNone/>
            </a:pPr>
            <a:r>
              <a:rPr lang="zh-CN" altLang="en-US" sz="2000" smtClean="0"/>
              <a:t>		</a:t>
            </a:r>
            <a:r>
              <a:rPr lang="en-US" altLang="zh-CN" sz="2000" smtClean="0"/>
              <a:t>(</a:t>
            </a:r>
            <a:r>
              <a:rPr lang="zh-CN" altLang="en-US" sz="2000" smtClean="0"/>
              <a:t>要求覆盖存折上的所有数据</a:t>
            </a:r>
            <a:r>
              <a:rPr lang="en-US" altLang="zh-CN" sz="2000" smtClean="0"/>
              <a:t>)</a:t>
            </a:r>
            <a:endParaRPr lang="en-US" altLang="zh-CN" sz="2000" smtClean="0"/>
          </a:p>
          <a:p>
            <a:pPr>
              <a:buFont typeface="Wingdings" panose="05000000000000000000" pitchFamily="2" charset="2"/>
              <a:buNone/>
            </a:pPr>
            <a:r>
              <a:rPr lang="zh-CN" altLang="en-US" sz="2000" smtClean="0"/>
              <a:t>	</a:t>
            </a:r>
            <a:r>
              <a:rPr lang="en-US" altLang="zh-CN" sz="2000" smtClean="0"/>
              <a:t>2</a:t>
            </a:r>
            <a:r>
              <a:rPr lang="zh-CN" altLang="en-US" sz="2000" smtClean="0"/>
              <a:t>、转化为关系模式并进行必要的合并；</a:t>
            </a:r>
            <a:endParaRPr lang="zh-CN" altLang="en-US" sz="2000" smtClean="0"/>
          </a:p>
          <a:p>
            <a:pPr>
              <a:buFont typeface="Wingdings" panose="05000000000000000000" pitchFamily="2" charset="2"/>
              <a:buNone/>
            </a:pPr>
            <a:r>
              <a:rPr lang="en-US" altLang="zh-CN" sz="2000" smtClean="0"/>
              <a:t>	3</a:t>
            </a:r>
            <a:r>
              <a:rPr lang="zh-CN" altLang="en-US" sz="2000" smtClean="0"/>
              <a:t>、试着给出其它关系模式设计方案，评价各方案的优劣，选择你认为最理想的设计方案。</a:t>
            </a:r>
            <a:endParaRPr lang="zh-CN" altLang="en-US" sz="20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a:t>
            </a:r>
            <a:endParaRPr lang="zh-CN" altLang="en-US" dirty="0"/>
          </a:p>
        </p:txBody>
      </p:sp>
      <p:sp>
        <p:nvSpPr>
          <p:cNvPr id="5" name="文本框 4"/>
          <p:cNvSpPr txBox="1"/>
          <p:nvPr/>
        </p:nvSpPr>
        <p:spPr>
          <a:xfrm>
            <a:off x="1709057" y="5230320"/>
            <a:ext cx="357790" cy="338554"/>
          </a:xfrm>
          <a:prstGeom prst="rect">
            <a:avLst/>
          </a:prstGeom>
          <a:solidFill>
            <a:schemeClr val="accent1"/>
          </a:solidFill>
          <a:ln>
            <a:solidFill>
              <a:schemeClr val="accent1"/>
            </a:solidFill>
          </a:ln>
        </p:spPr>
        <p:txBody>
          <a:bodyPr wrap="none" rtlCol="0">
            <a:spAutoFit/>
          </a:bodyPr>
          <a:lstStyle/>
          <a:p>
            <a:r>
              <a:rPr lang="en-US" altLang="zh-CN" dirty="0" smtClean="0"/>
              <a:t>   </a:t>
            </a:r>
            <a:endParaRPr lang="zh-CN" altLang="en-US" dirty="0"/>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68350" y="1465772"/>
            <a:ext cx="7496175" cy="3933825"/>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关系集</a:t>
            </a:r>
            <a:r>
              <a:rPr lang="en-US" altLang="zh-CN" smtClean="0">
                <a:latin typeface="宋体" panose="02010600030101010101" pitchFamily="2" charset="-122"/>
                <a:ea typeface="宋体" panose="02010600030101010101" pitchFamily="2" charset="-122"/>
              </a:rPr>
              <a:t>(</a:t>
            </a:r>
            <a:r>
              <a:rPr lang="zh-CN" altLang="en-US" smtClean="0">
                <a:latin typeface="宋体" panose="02010600030101010101" pitchFamily="2" charset="-122"/>
                <a:ea typeface="宋体" panose="02010600030101010101" pitchFamily="2" charset="-122"/>
              </a:rPr>
              <a:t>续</a:t>
            </a:r>
            <a:r>
              <a:rPr lang="en-US" altLang="zh-CN"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p:txBody>
      </p:sp>
      <p:sp>
        <p:nvSpPr>
          <p:cNvPr id="22531" name="Rectangle 3"/>
          <p:cNvSpPr>
            <a:spLocks noGrp="1" noChangeArrowheads="1"/>
          </p:cNvSpPr>
          <p:nvPr>
            <p:ph type="body" idx="1"/>
          </p:nvPr>
        </p:nvSpPr>
        <p:spPr>
          <a:xfrm>
            <a:off x="855663" y="1222375"/>
            <a:ext cx="7570787" cy="1171575"/>
          </a:xfrm>
        </p:spPr>
        <p:txBody>
          <a:bodyPr/>
          <a:lstStyle/>
          <a:p>
            <a:r>
              <a:rPr lang="zh-CN" altLang="en-US" smtClean="0"/>
              <a:t>联系也可以具有</a:t>
            </a:r>
            <a:r>
              <a:rPr lang="en-US" altLang="zh-CN" smtClean="0"/>
              <a:t> </a:t>
            </a:r>
            <a:r>
              <a:rPr lang="zh-CN" altLang="en-US" b="1" smtClean="0">
                <a:solidFill>
                  <a:srgbClr val="000099"/>
                </a:solidFill>
              </a:rPr>
              <a:t>描述性属性</a:t>
            </a:r>
            <a:r>
              <a:rPr lang="en-US" altLang="zh-CN" smtClean="0"/>
              <a:t> .</a:t>
            </a:r>
            <a:endParaRPr lang="en-US" altLang="zh-CN" smtClean="0"/>
          </a:p>
          <a:p>
            <a:pPr>
              <a:lnSpc>
                <a:spcPct val="90000"/>
              </a:lnSpc>
            </a:pPr>
            <a:r>
              <a:rPr lang="zh-CN" altLang="en-US" smtClean="0"/>
              <a:t>例如，考虑实体集</a:t>
            </a:r>
            <a:r>
              <a:rPr lang="en-US" altLang="zh-CN" smtClean="0"/>
              <a:t> </a:t>
            </a:r>
            <a:r>
              <a:rPr lang="en-US" altLang="zh-CN" i="1" smtClean="0"/>
              <a:t>instructor </a:t>
            </a:r>
            <a:r>
              <a:rPr lang="zh-CN" altLang="en-US" smtClean="0"/>
              <a:t>和 </a:t>
            </a:r>
            <a:r>
              <a:rPr lang="en-US" altLang="zh-CN" i="1" smtClean="0"/>
              <a:t>student </a:t>
            </a:r>
            <a:r>
              <a:rPr lang="zh-CN" altLang="en-US" i="1" smtClean="0"/>
              <a:t>之间的联系集 </a:t>
            </a:r>
            <a:r>
              <a:rPr lang="en-US" altLang="zh-CN" i="1" smtClean="0"/>
              <a:t>advisor</a:t>
            </a:r>
            <a:r>
              <a:rPr lang="zh-CN" altLang="en-US" i="1" smtClean="0"/>
              <a:t> 。</a:t>
            </a:r>
            <a:r>
              <a:rPr lang="en-US" altLang="zh-CN" i="1" smtClean="0"/>
              <a:t> </a:t>
            </a:r>
            <a:r>
              <a:rPr lang="zh-CN" altLang="en-US" smtClean="0"/>
              <a:t>我们可以将属性</a:t>
            </a:r>
            <a:r>
              <a:rPr lang="en-US" altLang="zh-CN" smtClean="0"/>
              <a:t> </a:t>
            </a:r>
            <a:r>
              <a:rPr lang="en-US" altLang="zh-CN" i="1" smtClean="0"/>
              <a:t>date </a:t>
            </a:r>
            <a:r>
              <a:rPr lang="zh-CN" altLang="en-US" smtClean="0"/>
              <a:t>与该联系关联起来，以表示教师成为学生的导师的日期。</a:t>
            </a:r>
            <a:r>
              <a:rPr lang="en-US" altLang="zh-CN" smtClean="0"/>
              <a:t> </a:t>
            </a:r>
            <a:endParaRPr lang="en-US" altLang="zh-CN" smtClean="0"/>
          </a:p>
        </p:txBody>
      </p:sp>
      <p:pic>
        <p:nvPicPr>
          <p:cNvPr id="2253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3138" y="2520950"/>
            <a:ext cx="7751762"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联系集的度</a:t>
            </a:r>
            <a:endParaRPr lang="zh-CN" altLang="en-US" smtClean="0">
              <a:latin typeface="宋体" panose="02010600030101010101" pitchFamily="2" charset="-122"/>
              <a:ea typeface="宋体" panose="02010600030101010101" pitchFamily="2" charset="-122"/>
            </a:endParaRPr>
          </a:p>
        </p:txBody>
      </p:sp>
      <p:sp>
        <p:nvSpPr>
          <p:cNvPr id="24579" name="Rectangle 3"/>
          <p:cNvSpPr>
            <a:spLocks noGrp="1" noChangeArrowheads="1"/>
          </p:cNvSpPr>
          <p:nvPr>
            <p:ph type="body" idx="1"/>
          </p:nvPr>
        </p:nvSpPr>
        <p:spPr>
          <a:xfrm>
            <a:off x="814388" y="1093788"/>
            <a:ext cx="7221537" cy="4195762"/>
          </a:xfrm>
        </p:spPr>
        <p:txBody>
          <a:bodyPr/>
          <a:lstStyle/>
          <a:p>
            <a:r>
              <a:rPr lang="zh-CN" altLang="en-US" b="1" smtClean="0">
                <a:solidFill>
                  <a:srgbClr val="000099"/>
                </a:solidFill>
              </a:rPr>
              <a:t>二元联系集</a:t>
            </a:r>
            <a:endParaRPr lang="en-US" altLang="zh-CN" b="1" smtClean="0">
              <a:solidFill>
                <a:srgbClr val="000099"/>
              </a:solidFill>
            </a:endParaRPr>
          </a:p>
          <a:p>
            <a:pPr lvl="1"/>
            <a:r>
              <a:rPr lang="zh-CN" altLang="en-US" smtClean="0"/>
              <a:t>涉及两个实体集</a:t>
            </a:r>
            <a:r>
              <a:rPr lang="en-US" altLang="zh-CN" smtClean="0"/>
              <a:t> (</a:t>
            </a:r>
            <a:r>
              <a:rPr lang="zh-CN" altLang="en-US" smtClean="0"/>
              <a:t>或说度为</a:t>
            </a:r>
            <a:r>
              <a:rPr lang="en-US" altLang="zh-CN" smtClean="0"/>
              <a:t>2). </a:t>
            </a:r>
            <a:endParaRPr lang="en-US" altLang="zh-CN" smtClean="0"/>
          </a:p>
          <a:p>
            <a:pPr lvl="1"/>
            <a:r>
              <a:rPr lang="zh-CN" altLang="en-US" smtClean="0"/>
              <a:t>数据库系统中的大部分联系集都是二元的</a:t>
            </a:r>
            <a:r>
              <a:rPr lang="en-US" altLang="zh-CN" smtClean="0"/>
              <a:t>.</a:t>
            </a:r>
            <a:endParaRPr lang="en-US" altLang="zh-CN" smtClean="0"/>
          </a:p>
          <a:p>
            <a:r>
              <a:rPr lang="zh-CN" altLang="en-US" smtClean="0"/>
              <a:t>涉及多于两个实体集的关系是很少见的</a:t>
            </a:r>
            <a:r>
              <a:rPr lang="en-US" altLang="zh-CN" smtClean="0"/>
              <a:t>.  </a:t>
            </a:r>
            <a:r>
              <a:rPr lang="zh-CN" altLang="en-US" smtClean="0"/>
              <a:t>大部分的关系都是二元的</a:t>
            </a:r>
            <a:r>
              <a:rPr lang="en-US" altLang="zh-CN" smtClean="0"/>
              <a:t>. (</a:t>
            </a:r>
            <a:r>
              <a:rPr lang="zh-CN" altLang="en-US" smtClean="0"/>
              <a:t>稍后会详细介绍</a:t>
            </a:r>
            <a:r>
              <a:rPr lang="en-US" altLang="zh-CN" smtClean="0"/>
              <a:t>)</a:t>
            </a:r>
            <a:endParaRPr lang="en-US" altLang="zh-CN" smtClean="0"/>
          </a:p>
          <a:p>
            <a:pPr lvl="1">
              <a:buClr>
                <a:srgbClr val="CC6600"/>
              </a:buClr>
              <a:buSzPct val="105000"/>
              <a:buFont typeface="Webdings" panose="05030102010509060703" pitchFamily="18" charset="2"/>
              <a:buChar char="4"/>
            </a:pPr>
            <a:r>
              <a:rPr lang="zh-CN" altLang="en-US" smtClean="0"/>
              <a:t>例如</a:t>
            </a:r>
            <a:r>
              <a:rPr lang="en-US" altLang="zh-CN" smtClean="0"/>
              <a:t>: </a:t>
            </a:r>
            <a:r>
              <a:rPr lang="zh-CN" altLang="en-US" i="1" smtClean="0"/>
              <a:t>学生致力于</a:t>
            </a:r>
            <a:r>
              <a:rPr lang="en-US" altLang="zh-CN" smtClean="0"/>
              <a:t> </a:t>
            </a:r>
            <a:r>
              <a:rPr lang="en-US" altLang="zh-CN" i="1" smtClean="0"/>
              <a:t>projects</a:t>
            </a:r>
            <a:r>
              <a:rPr lang="en-US" altLang="zh-CN" smtClean="0"/>
              <a:t> </a:t>
            </a:r>
            <a:r>
              <a:rPr lang="zh-CN" altLang="en-US" smtClean="0"/>
              <a:t>的工作，在导师 </a:t>
            </a:r>
            <a:r>
              <a:rPr lang="en-US" altLang="zh-CN" i="1" smtClean="0"/>
              <a:t>instructor </a:t>
            </a:r>
            <a:r>
              <a:rPr lang="zh-CN" altLang="en-US" smtClean="0"/>
              <a:t>的指导下</a:t>
            </a:r>
            <a:r>
              <a:rPr lang="en-US" altLang="zh-CN" smtClean="0"/>
              <a:t> </a:t>
            </a:r>
            <a:endParaRPr lang="en-US" altLang="zh-CN" smtClean="0"/>
          </a:p>
          <a:p>
            <a:pPr lvl="1">
              <a:buClr>
                <a:srgbClr val="CC6600"/>
              </a:buClr>
              <a:buSzPct val="105000"/>
              <a:buFont typeface="Webdings" panose="05030102010509060703" pitchFamily="18" charset="2"/>
              <a:buChar char="4"/>
            </a:pPr>
            <a:r>
              <a:rPr lang="zh-CN" altLang="en-US" smtClean="0"/>
              <a:t>关系</a:t>
            </a:r>
            <a:r>
              <a:rPr lang="en-US" altLang="zh-CN" smtClean="0"/>
              <a:t> </a:t>
            </a:r>
            <a:r>
              <a:rPr lang="en-US" altLang="zh-CN" i="1" smtClean="0"/>
              <a:t>proj_guide</a:t>
            </a:r>
            <a:r>
              <a:rPr lang="en-US" altLang="zh-CN" smtClean="0"/>
              <a:t> </a:t>
            </a:r>
            <a:r>
              <a:rPr lang="zh-CN" altLang="en-US" smtClean="0"/>
              <a:t>是一个三元关系，涉及到</a:t>
            </a:r>
            <a:r>
              <a:rPr lang="en-US" altLang="zh-CN" smtClean="0"/>
              <a:t> </a:t>
            </a:r>
            <a:r>
              <a:rPr lang="en-US" altLang="zh-CN" i="1" smtClean="0"/>
              <a:t>instructor, student </a:t>
            </a:r>
            <a:r>
              <a:rPr lang="zh-CN" altLang="en-US" i="1" smtClean="0"/>
              <a:t>和</a:t>
            </a:r>
            <a:r>
              <a:rPr lang="en-US" altLang="zh-CN" smtClean="0"/>
              <a:t> </a:t>
            </a:r>
            <a:r>
              <a:rPr lang="en-US" altLang="zh-CN" i="1" smtClean="0"/>
              <a:t>project</a:t>
            </a:r>
            <a:endParaRPr kumimoji="0" lang="en-US" altLang="zh-CN" smtClean="0"/>
          </a:p>
          <a:p>
            <a:pPr lvl="1"/>
            <a:endParaRPr lang="en-US" altLang="zh-CN"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属性</a:t>
            </a:r>
            <a:endParaRPr lang="zh-CN" altLang="en-US" smtClean="0">
              <a:latin typeface="宋体" panose="02010600030101010101" pitchFamily="2" charset="-122"/>
              <a:ea typeface="宋体" panose="02010600030101010101" pitchFamily="2" charset="-122"/>
            </a:endParaRPr>
          </a:p>
        </p:txBody>
      </p:sp>
      <p:sp>
        <p:nvSpPr>
          <p:cNvPr id="26627" name="Rectangle 3"/>
          <p:cNvSpPr>
            <a:spLocks noGrp="1" noChangeArrowheads="1"/>
          </p:cNvSpPr>
          <p:nvPr>
            <p:ph type="body" idx="1"/>
          </p:nvPr>
        </p:nvSpPr>
        <p:spPr>
          <a:xfrm>
            <a:off x="855663" y="1222375"/>
            <a:ext cx="7966075" cy="5391150"/>
          </a:xfrm>
        </p:spPr>
        <p:txBody>
          <a:bodyPr/>
          <a:lstStyle/>
          <a:p>
            <a:r>
              <a:rPr lang="zh-CN" altLang="en-US" smtClean="0"/>
              <a:t>实体通过一组属性来表示</a:t>
            </a:r>
            <a:r>
              <a:rPr lang="en-US" altLang="zh-CN" smtClean="0"/>
              <a:t>, </a:t>
            </a:r>
            <a:r>
              <a:rPr lang="zh-CN" altLang="en-US" smtClean="0"/>
              <a:t>属性是实体集中每个成员所拥有的描述性性质</a:t>
            </a:r>
            <a:r>
              <a:rPr lang="en-US" altLang="zh-CN" smtClean="0"/>
              <a:t>.</a:t>
            </a:r>
            <a:endParaRPr lang="en-US" altLang="zh-CN" smtClean="0"/>
          </a:p>
          <a:p>
            <a:pPr lvl="1"/>
            <a:r>
              <a:rPr lang="zh-CN" altLang="en-US" smtClean="0"/>
              <a:t>例如</a:t>
            </a:r>
            <a:r>
              <a:rPr lang="en-US" altLang="zh-CN" smtClean="0"/>
              <a:t>: </a:t>
            </a:r>
            <a:endParaRPr lang="en-US" altLang="zh-CN" smtClean="0"/>
          </a:p>
          <a:p>
            <a:pPr lvl="1">
              <a:buFont typeface="Monotype Sorts" charset="2"/>
              <a:buNone/>
            </a:pPr>
            <a:r>
              <a:rPr lang="en-US" altLang="zh-CN" smtClean="0"/>
              <a:t>     	</a:t>
            </a:r>
            <a:r>
              <a:rPr lang="en-US" altLang="zh-CN" i="1" smtClean="0"/>
              <a:t>instructor = </a:t>
            </a:r>
            <a:r>
              <a:rPr lang="en-US" altLang="zh-CN" smtClean="0"/>
              <a:t>(</a:t>
            </a:r>
            <a:r>
              <a:rPr lang="en-US" altLang="zh-CN" i="1" smtClean="0"/>
              <a:t>ID, name, street, city, salary </a:t>
            </a:r>
            <a:r>
              <a:rPr lang="en-US" altLang="zh-CN" smtClean="0"/>
              <a:t>)</a:t>
            </a:r>
            <a:br>
              <a:rPr lang="en-US" altLang="zh-CN" i="1" smtClean="0"/>
            </a:br>
            <a:r>
              <a:rPr lang="en-US" altLang="zh-CN" i="1" smtClean="0"/>
              <a:t>	course= </a:t>
            </a:r>
            <a:r>
              <a:rPr lang="en-US" altLang="zh-CN" smtClean="0"/>
              <a:t>(</a:t>
            </a:r>
            <a:r>
              <a:rPr lang="en-US" altLang="zh-CN" i="1" smtClean="0"/>
              <a:t>course_id, title, credits</a:t>
            </a:r>
            <a:r>
              <a:rPr lang="en-US" altLang="zh-CN" smtClean="0"/>
              <a:t>)</a:t>
            </a:r>
            <a:endParaRPr lang="en-US" altLang="zh-CN" i="1" smtClean="0">
              <a:solidFill>
                <a:schemeClr val="tx2"/>
              </a:solidFill>
            </a:endParaRPr>
          </a:p>
          <a:p>
            <a:r>
              <a:rPr lang="zh-CN" altLang="en-US" b="1" smtClean="0">
                <a:solidFill>
                  <a:srgbClr val="000099"/>
                </a:solidFill>
              </a:rPr>
              <a:t>域</a:t>
            </a:r>
            <a:r>
              <a:rPr lang="en-US" altLang="zh-CN" smtClean="0"/>
              <a:t> – </a:t>
            </a:r>
            <a:r>
              <a:rPr lang="zh-CN" altLang="en-US" smtClean="0"/>
              <a:t>每个属性都有一个可取值的集合</a:t>
            </a:r>
            <a:r>
              <a:rPr lang="en-US" altLang="zh-CN" smtClean="0"/>
              <a:t> </a:t>
            </a:r>
            <a:endParaRPr lang="en-US" altLang="zh-CN" smtClean="0"/>
          </a:p>
          <a:p>
            <a:r>
              <a:rPr lang="zh-CN" altLang="en-US" smtClean="0"/>
              <a:t>属性类型</a:t>
            </a:r>
            <a:r>
              <a:rPr lang="en-US" altLang="zh-CN" smtClean="0"/>
              <a:t>:</a:t>
            </a:r>
            <a:endParaRPr lang="en-US" altLang="zh-CN" smtClean="0"/>
          </a:p>
          <a:p>
            <a:pPr lvl="1"/>
            <a:r>
              <a:rPr lang="zh-CN" altLang="en-US" b="1" smtClean="0">
                <a:solidFill>
                  <a:srgbClr val="000099"/>
                </a:solidFill>
              </a:rPr>
              <a:t>简单（</a:t>
            </a:r>
            <a:r>
              <a:rPr lang="en-US" altLang="zh-CN" b="1" smtClean="0">
                <a:solidFill>
                  <a:srgbClr val="000099"/>
                </a:solidFill>
              </a:rPr>
              <a:t>Simple</a:t>
            </a:r>
            <a:r>
              <a:rPr lang="zh-CN" altLang="en-US" b="1" smtClean="0">
                <a:solidFill>
                  <a:srgbClr val="000099"/>
                </a:solidFill>
              </a:rPr>
              <a:t>）</a:t>
            </a:r>
            <a:r>
              <a:rPr lang="en-US" altLang="zh-CN" smtClean="0"/>
              <a:t> and</a:t>
            </a:r>
            <a:r>
              <a:rPr lang="zh-CN" altLang="en-US" smtClean="0"/>
              <a:t> </a:t>
            </a:r>
            <a:r>
              <a:rPr lang="zh-CN" altLang="en-US" b="1" smtClean="0">
                <a:solidFill>
                  <a:srgbClr val="000099"/>
                </a:solidFill>
              </a:rPr>
              <a:t>复合（</a:t>
            </a:r>
            <a:r>
              <a:rPr lang="en-US" altLang="zh-CN" b="1" smtClean="0">
                <a:solidFill>
                  <a:srgbClr val="000099"/>
                </a:solidFill>
              </a:rPr>
              <a:t>composite</a:t>
            </a:r>
            <a:r>
              <a:rPr lang="zh-CN" altLang="en-US" b="1" smtClean="0">
                <a:solidFill>
                  <a:srgbClr val="000099"/>
                </a:solidFill>
              </a:rPr>
              <a:t>）</a:t>
            </a:r>
            <a:r>
              <a:rPr lang="en-US" altLang="zh-CN" smtClean="0"/>
              <a:t> </a:t>
            </a:r>
            <a:r>
              <a:rPr lang="zh-CN" altLang="en-US" smtClean="0"/>
              <a:t>属性</a:t>
            </a:r>
            <a:r>
              <a:rPr lang="en-US" altLang="zh-CN" smtClean="0"/>
              <a:t>.</a:t>
            </a:r>
            <a:endParaRPr lang="en-US" altLang="zh-CN" smtClean="0"/>
          </a:p>
          <a:p>
            <a:pPr lvl="1"/>
            <a:r>
              <a:rPr lang="zh-CN" altLang="en-US" b="1" smtClean="0">
                <a:solidFill>
                  <a:srgbClr val="000099"/>
                </a:solidFill>
              </a:rPr>
              <a:t>单值（</a:t>
            </a:r>
            <a:r>
              <a:rPr lang="en-US" altLang="zh-CN" b="1" smtClean="0">
                <a:solidFill>
                  <a:srgbClr val="000099"/>
                </a:solidFill>
              </a:rPr>
              <a:t>Single-valued</a:t>
            </a:r>
            <a:r>
              <a:rPr lang="zh-CN" altLang="en-US" b="1" smtClean="0">
                <a:solidFill>
                  <a:srgbClr val="000099"/>
                </a:solidFill>
              </a:rPr>
              <a:t>）</a:t>
            </a:r>
            <a:r>
              <a:rPr lang="en-US" altLang="zh-CN" smtClean="0"/>
              <a:t> and </a:t>
            </a:r>
            <a:r>
              <a:rPr lang="zh-CN" altLang="en-US" smtClean="0"/>
              <a:t>多值（</a:t>
            </a:r>
            <a:r>
              <a:rPr lang="en-US" altLang="zh-CN" b="1" smtClean="0">
                <a:solidFill>
                  <a:srgbClr val="000099"/>
                </a:solidFill>
              </a:rPr>
              <a:t>multivalued</a:t>
            </a:r>
            <a:r>
              <a:rPr lang="zh-CN" altLang="en-US" b="1" smtClean="0">
                <a:solidFill>
                  <a:srgbClr val="000099"/>
                </a:solidFill>
              </a:rPr>
              <a:t>）</a:t>
            </a:r>
            <a:r>
              <a:rPr lang="en-US" altLang="zh-CN" smtClean="0"/>
              <a:t> </a:t>
            </a:r>
            <a:r>
              <a:rPr lang="zh-CN" altLang="en-US" smtClean="0"/>
              <a:t>属性</a:t>
            </a:r>
            <a:endParaRPr lang="en-US" altLang="zh-CN" smtClean="0"/>
          </a:p>
          <a:p>
            <a:pPr lvl="2"/>
            <a:r>
              <a:rPr lang="zh-CN" altLang="en-US" smtClean="0"/>
              <a:t>例如</a:t>
            </a:r>
            <a:r>
              <a:rPr lang="en-US" altLang="zh-CN" smtClean="0"/>
              <a:t>: </a:t>
            </a:r>
            <a:r>
              <a:rPr lang="zh-CN" altLang="en-US" smtClean="0"/>
              <a:t>多值属性</a:t>
            </a:r>
            <a:r>
              <a:rPr lang="en-US" altLang="zh-CN" smtClean="0"/>
              <a:t>: </a:t>
            </a:r>
            <a:r>
              <a:rPr lang="en-US" altLang="zh-CN" i="1" smtClean="0"/>
              <a:t>phone_numbers</a:t>
            </a:r>
            <a:endParaRPr lang="en-US" altLang="zh-CN" i="1" smtClean="0"/>
          </a:p>
          <a:p>
            <a:pPr lvl="1"/>
            <a:r>
              <a:rPr lang="zh-CN" altLang="en-US" b="1" smtClean="0">
                <a:solidFill>
                  <a:srgbClr val="000099"/>
                </a:solidFill>
              </a:rPr>
              <a:t>派生（</a:t>
            </a:r>
            <a:r>
              <a:rPr lang="en-US" altLang="zh-CN" b="1" smtClean="0">
                <a:solidFill>
                  <a:srgbClr val="000099"/>
                </a:solidFill>
              </a:rPr>
              <a:t>Derived</a:t>
            </a:r>
            <a:r>
              <a:rPr lang="zh-CN" altLang="en-US" b="1" smtClean="0">
                <a:solidFill>
                  <a:srgbClr val="000099"/>
                </a:solidFill>
              </a:rPr>
              <a:t>）</a:t>
            </a:r>
            <a:r>
              <a:rPr lang="en-US" altLang="zh-CN" smtClean="0"/>
              <a:t> </a:t>
            </a:r>
            <a:r>
              <a:rPr lang="zh-CN" altLang="en-US" smtClean="0"/>
              <a:t>属性</a:t>
            </a:r>
            <a:endParaRPr lang="en-US" altLang="zh-CN" smtClean="0"/>
          </a:p>
          <a:p>
            <a:pPr lvl="2"/>
            <a:r>
              <a:rPr lang="zh-CN" altLang="en-US" smtClean="0"/>
              <a:t>可以从别的相关属性或实体派生出来</a:t>
            </a:r>
            <a:endParaRPr lang="en-US" altLang="zh-CN" smtClean="0"/>
          </a:p>
          <a:p>
            <a:pPr lvl="2"/>
            <a:r>
              <a:rPr lang="zh-CN" altLang="en-US" smtClean="0"/>
              <a:t>例如</a:t>
            </a:r>
            <a:r>
              <a:rPr lang="en-US" altLang="zh-CN" smtClean="0"/>
              <a:t>:  age, given date_of_birth</a:t>
            </a:r>
            <a:endParaRPr lang="en-US" altLang="zh-CN"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52475" y="104775"/>
            <a:ext cx="8391525" cy="609600"/>
          </a:xfrm>
        </p:spPr>
        <p:txBody>
          <a:bodyPr/>
          <a:lstStyle/>
          <a:p>
            <a:r>
              <a:rPr lang="zh-CN" altLang="en-US" smtClean="0">
                <a:latin typeface="宋体" panose="02010600030101010101" pitchFamily="2" charset="-122"/>
                <a:ea typeface="宋体" panose="02010600030101010101" pitchFamily="2" charset="-122"/>
              </a:rPr>
              <a:t>复合属性</a:t>
            </a:r>
            <a:endParaRPr lang="zh-CN" altLang="en-US" smtClean="0">
              <a:latin typeface="宋体" panose="02010600030101010101" pitchFamily="2" charset="-122"/>
              <a:ea typeface="宋体" panose="02010600030101010101" pitchFamily="2" charset="-122"/>
            </a:endParaRPr>
          </a:p>
        </p:txBody>
      </p:sp>
      <p:pic>
        <p:nvPicPr>
          <p:cNvPr id="2867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163" y="1330325"/>
            <a:ext cx="8093075"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smtClean="0">
                <a:latin typeface="宋体" panose="02010600030101010101" pitchFamily="2" charset="-122"/>
                <a:ea typeface="宋体" panose="02010600030101010101" pitchFamily="2" charset="-122"/>
              </a:rPr>
              <a:t>7.3 </a:t>
            </a:r>
            <a:r>
              <a:rPr lang="zh-CN" altLang="en-US" smtClean="0">
                <a:latin typeface="宋体" panose="02010600030101010101" pitchFamily="2" charset="-122"/>
                <a:ea typeface="宋体" panose="02010600030101010101" pitchFamily="2" charset="-122"/>
              </a:rPr>
              <a:t>约束</a:t>
            </a:r>
            <a:endParaRPr lang="zh-CN" altLang="en-US" smtClean="0">
              <a:latin typeface="宋体" panose="02010600030101010101" pitchFamily="2" charset="-122"/>
              <a:ea typeface="宋体" panose="02010600030101010101" pitchFamily="2" charset="-122"/>
            </a:endParaRPr>
          </a:p>
        </p:txBody>
      </p:sp>
      <p:sp>
        <p:nvSpPr>
          <p:cNvPr id="30723" name="Rectangle 3"/>
          <p:cNvSpPr>
            <a:spLocks noGrp="1" noChangeArrowheads="1"/>
          </p:cNvSpPr>
          <p:nvPr>
            <p:ph type="body" idx="1"/>
          </p:nvPr>
        </p:nvSpPr>
        <p:spPr>
          <a:xfrm>
            <a:off x="814388" y="1093788"/>
            <a:ext cx="7505700" cy="4114800"/>
          </a:xfrm>
        </p:spPr>
        <p:txBody>
          <a:bodyPr/>
          <a:lstStyle/>
          <a:p>
            <a:r>
              <a:rPr lang="zh-CN" altLang="en-US" sz="2400" dirty="0" smtClean="0"/>
              <a:t>映射基数</a:t>
            </a:r>
            <a:endParaRPr lang="en-US" altLang="zh-CN" sz="2400" dirty="0" smtClean="0"/>
          </a:p>
          <a:p>
            <a:pPr lvl="1"/>
            <a:r>
              <a:rPr lang="zh-CN" altLang="en-US" dirty="0" smtClean="0"/>
              <a:t>表示一个实体通过一个联系集能关联的实体的个数</a:t>
            </a:r>
            <a:r>
              <a:rPr lang="en-US" altLang="zh-CN" dirty="0" smtClean="0"/>
              <a:t>.</a:t>
            </a:r>
            <a:endParaRPr lang="en-US" altLang="zh-CN" dirty="0" smtClean="0"/>
          </a:p>
          <a:p>
            <a:pPr lvl="1"/>
            <a:r>
              <a:rPr lang="zh-CN" altLang="en-US" dirty="0" smtClean="0"/>
              <a:t>在描述二元联系集时非常有用</a:t>
            </a:r>
            <a:r>
              <a:rPr lang="en-US" altLang="zh-CN" dirty="0" smtClean="0"/>
              <a:t>.</a:t>
            </a:r>
            <a:endParaRPr lang="en-US" altLang="zh-CN" dirty="0" smtClean="0"/>
          </a:p>
          <a:p>
            <a:pPr lvl="1"/>
            <a:r>
              <a:rPr lang="zh-CN" altLang="en-US" dirty="0" smtClean="0"/>
              <a:t>对于实体集</a:t>
            </a:r>
            <a:r>
              <a:rPr lang="en-US" altLang="zh-CN" dirty="0" smtClean="0"/>
              <a:t>A</a:t>
            </a:r>
            <a:r>
              <a:rPr lang="zh-CN" altLang="en-US" dirty="0" smtClean="0"/>
              <a:t>和</a:t>
            </a:r>
            <a:r>
              <a:rPr lang="en-US" altLang="zh-CN" dirty="0" smtClean="0"/>
              <a:t>B</a:t>
            </a:r>
            <a:r>
              <a:rPr lang="zh-CN" altLang="en-US" dirty="0" smtClean="0"/>
              <a:t>之间的二元联系集</a:t>
            </a:r>
            <a:r>
              <a:rPr lang="en-US" altLang="zh-CN" dirty="0" smtClean="0"/>
              <a:t>R</a:t>
            </a:r>
            <a:r>
              <a:rPr lang="zh-CN" altLang="en-US" dirty="0" smtClean="0"/>
              <a:t>来说，映射基数必然是以下情况之一</a:t>
            </a:r>
            <a:r>
              <a:rPr lang="en-US" altLang="zh-CN" dirty="0" smtClean="0"/>
              <a:t>:</a:t>
            </a:r>
            <a:endParaRPr lang="en-US" altLang="zh-CN" dirty="0" smtClean="0"/>
          </a:p>
          <a:p>
            <a:pPr lvl="2">
              <a:lnSpc>
                <a:spcPct val="150000"/>
              </a:lnSpc>
            </a:pPr>
            <a:r>
              <a:rPr lang="zh-CN" altLang="en-US" sz="1600" dirty="0" smtClean="0"/>
              <a:t>一对一（</a:t>
            </a:r>
            <a:r>
              <a:rPr lang="en-US" altLang="zh-CN" sz="1600" dirty="0" smtClean="0"/>
              <a:t>One to one</a:t>
            </a:r>
            <a:r>
              <a:rPr lang="zh-CN" altLang="en-US" sz="1600" dirty="0" smtClean="0"/>
              <a:t>）</a:t>
            </a:r>
            <a:endParaRPr lang="en-US" altLang="zh-CN" sz="1600" dirty="0" smtClean="0"/>
          </a:p>
          <a:p>
            <a:pPr lvl="2">
              <a:lnSpc>
                <a:spcPct val="150000"/>
              </a:lnSpc>
            </a:pPr>
            <a:r>
              <a:rPr lang="zh-CN" altLang="en-US" sz="1600" dirty="0" smtClean="0"/>
              <a:t>一对多（</a:t>
            </a:r>
            <a:r>
              <a:rPr lang="en-US" altLang="zh-CN" sz="1600" dirty="0" smtClean="0"/>
              <a:t>One to many</a:t>
            </a:r>
            <a:r>
              <a:rPr lang="zh-CN" altLang="en-US" sz="1600" dirty="0" smtClean="0"/>
              <a:t>）</a:t>
            </a:r>
            <a:endParaRPr lang="en-US" altLang="zh-CN" sz="1600" dirty="0" smtClean="0"/>
          </a:p>
          <a:p>
            <a:pPr lvl="2">
              <a:lnSpc>
                <a:spcPct val="150000"/>
              </a:lnSpc>
            </a:pPr>
            <a:r>
              <a:rPr lang="zh-CN" altLang="en-US" sz="1600" dirty="0" smtClean="0"/>
              <a:t>多对一（</a:t>
            </a:r>
            <a:r>
              <a:rPr lang="en-US" altLang="zh-CN" sz="1600" dirty="0" smtClean="0"/>
              <a:t>Many to one</a:t>
            </a:r>
            <a:r>
              <a:rPr lang="zh-CN" altLang="en-US" sz="1600" dirty="0" smtClean="0"/>
              <a:t>）</a:t>
            </a:r>
            <a:endParaRPr lang="en-US" altLang="zh-CN" sz="1600" dirty="0" smtClean="0"/>
          </a:p>
          <a:p>
            <a:pPr lvl="2">
              <a:lnSpc>
                <a:spcPct val="150000"/>
              </a:lnSpc>
            </a:pPr>
            <a:r>
              <a:rPr lang="zh-CN" altLang="en-US" sz="1600" dirty="0" smtClean="0"/>
              <a:t>多对多（</a:t>
            </a:r>
            <a:r>
              <a:rPr lang="en-US" altLang="zh-CN" sz="1600" dirty="0" smtClean="0"/>
              <a:t>Many to many</a:t>
            </a:r>
            <a:r>
              <a:rPr lang="zh-CN" altLang="en-US" sz="1600" dirty="0" smtClean="0"/>
              <a:t>）</a:t>
            </a:r>
            <a:endParaRPr lang="en-US" altLang="zh-CN" sz="16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映射基数</a:t>
            </a:r>
            <a:endParaRPr lang="zh-CN" altLang="en-US" smtClean="0">
              <a:latin typeface="宋体" panose="02010600030101010101" pitchFamily="2" charset="-122"/>
              <a:ea typeface="宋体" panose="02010600030101010101" pitchFamily="2" charset="-122"/>
            </a:endParaRPr>
          </a:p>
        </p:txBody>
      </p:sp>
      <p:sp>
        <p:nvSpPr>
          <p:cNvPr id="32771" name="Text Box 3"/>
          <p:cNvSpPr txBox="1">
            <a:spLocks noChangeArrowheads="1"/>
          </p:cNvSpPr>
          <p:nvPr/>
        </p:nvSpPr>
        <p:spPr bwMode="auto">
          <a:xfrm>
            <a:off x="1895475" y="4883150"/>
            <a:ext cx="141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latin typeface="Helvetica" panose="020B0604020202020204" pitchFamily="34" charset="0"/>
                <a:ea typeface="MS PGothic" panose="020B0600070205080204" pitchFamily="34" charset="-128"/>
              </a:rPr>
              <a:t>一对一</a:t>
            </a:r>
            <a:endParaRPr kumimoji="0" lang="en-US" altLang="zh-CN" sz="1800">
              <a:latin typeface="Helvetica" panose="020B0604020202020204" pitchFamily="34" charset="0"/>
              <a:ea typeface="MS PGothic" panose="020B0600070205080204" pitchFamily="34" charset="-128"/>
            </a:endParaRPr>
          </a:p>
        </p:txBody>
      </p:sp>
      <p:sp>
        <p:nvSpPr>
          <p:cNvPr id="32772" name="Text Box 4"/>
          <p:cNvSpPr txBox="1">
            <a:spLocks noChangeArrowheads="1"/>
          </p:cNvSpPr>
          <p:nvPr/>
        </p:nvSpPr>
        <p:spPr bwMode="auto">
          <a:xfrm>
            <a:off x="5935663" y="4868863"/>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latin typeface="Helvetica" panose="020B0604020202020204" pitchFamily="34" charset="0"/>
                <a:ea typeface="MS PGothic" panose="020B0600070205080204" pitchFamily="34" charset="-128"/>
              </a:rPr>
              <a:t>一对多</a:t>
            </a:r>
            <a:endParaRPr kumimoji="0" lang="en-US" altLang="zh-CN" sz="1800">
              <a:latin typeface="Helvetica" panose="020B0604020202020204" pitchFamily="34" charset="0"/>
              <a:ea typeface="MS PGothic" panose="020B0600070205080204" pitchFamily="34" charset="-128"/>
            </a:endParaRPr>
          </a:p>
        </p:txBody>
      </p:sp>
      <p:sp>
        <p:nvSpPr>
          <p:cNvPr id="32773" name="Text Box 5"/>
          <p:cNvSpPr txBox="1">
            <a:spLocks noChangeArrowheads="1"/>
          </p:cNvSpPr>
          <p:nvPr/>
        </p:nvSpPr>
        <p:spPr bwMode="auto">
          <a:xfrm>
            <a:off x="1025525" y="5426075"/>
            <a:ext cx="7073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lang="en-US" altLang="zh-CN" sz="2000">
                <a:latin typeface="Helvetica" panose="020B0604020202020204" pitchFamily="34" charset="0"/>
                <a:ea typeface="MS PGothic" panose="020B0600070205080204" pitchFamily="34" charset="-128"/>
              </a:rPr>
              <a:t>Note: Some elements in </a:t>
            </a:r>
            <a:r>
              <a:rPr lang="en-US" altLang="zh-CN" sz="2000" i="1">
                <a:latin typeface="Helvetica" panose="020B0604020202020204" pitchFamily="34" charset="0"/>
                <a:ea typeface="MS PGothic" panose="020B0600070205080204" pitchFamily="34" charset="-128"/>
              </a:rPr>
              <a:t>A</a:t>
            </a:r>
            <a:r>
              <a:rPr lang="en-US" altLang="zh-CN" sz="2000">
                <a:latin typeface="Helvetica" panose="020B0604020202020204" pitchFamily="34" charset="0"/>
                <a:ea typeface="MS PGothic" panose="020B0600070205080204" pitchFamily="34" charset="-128"/>
              </a:rPr>
              <a:t> and </a:t>
            </a:r>
            <a:r>
              <a:rPr lang="en-US" altLang="zh-CN" sz="2000" i="1">
                <a:latin typeface="Helvetica" panose="020B0604020202020204" pitchFamily="34" charset="0"/>
                <a:ea typeface="MS PGothic" panose="020B0600070205080204" pitchFamily="34" charset="-128"/>
              </a:rPr>
              <a:t>B</a:t>
            </a:r>
            <a:r>
              <a:rPr lang="en-US" altLang="zh-CN" sz="2000">
                <a:latin typeface="Helvetica" panose="020B0604020202020204" pitchFamily="34" charset="0"/>
                <a:ea typeface="MS PGothic" panose="020B0600070205080204" pitchFamily="34" charset="-128"/>
              </a:rPr>
              <a:t> may not be mapped to any </a:t>
            </a:r>
            <a:endParaRPr lang="en-US" altLang="zh-CN" sz="2000">
              <a:latin typeface="Helvetica" panose="020B0604020202020204" pitchFamily="34" charset="0"/>
              <a:ea typeface="MS PGothic" panose="020B0600070205080204" pitchFamily="34" charset="-128"/>
            </a:endParaRPr>
          </a:p>
          <a:p>
            <a:pPr>
              <a:spcBef>
                <a:spcPct val="0"/>
              </a:spcBef>
              <a:buClrTx/>
              <a:buSzTx/>
              <a:buFontTx/>
              <a:buNone/>
            </a:pPr>
            <a:r>
              <a:rPr lang="en-US" altLang="zh-CN" sz="2000">
                <a:latin typeface="Helvetica" panose="020B0604020202020204" pitchFamily="34" charset="0"/>
                <a:ea typeface="MS PGothic" panose="020B0600070205080204" pitchFamily="34" charset="-128"/>
              </a:rPr>
              <a:t>elements in the other set</a:t>
            </a:r>
            <a:endParaRPr lang="en-US" altLang="zh-CN" sz="2000">
              <a:latin typeface="Helvetica" panose="020B0604020202020204" pitchFamily="34" charset="0"/>
              <a:ea typeface="MS PGothic" panose="020B0600070205080204" pitchFamily="34" charset="-128"/>
            </a:endParaRPr>
          </a:p>
        </p:txBody>
      </p:sp>
      <p:pic>
        <p:nvPicPr>
          <p:cNvPr id="32774" name="Picture 7" descr="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7300" y="1220788"/>
            <a:ext cx="67056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映射基数</a:t>
            </a:r>
            <a:endParaRPr lang="zh-CN" altLang="en-US" smtClean="0">
              <a:latin typeface="宋体" panose="02010600030101010101" pitchFamily="2" charset="-122"/>
              <a:ea typeface="宋体" panose="02010600030101010101" pitchFamily="2" charset="-122"/>
            </a:endParaRPr>
          </a:p>
        </p:txBody>
      </p:sp>
      <p:sp>
        <p:nvSpPr>
          <p:cNvPr id="34819" name="Text Box 3"/>
          <p:cNvSpPr txBox="1">
            <a:spLocks noChangeArrowheads="1"/>
          </p:cNvSpPr>
          <p:nvPr/>
        </p:nvSpPr>
        <p:spPr bwMode="auto">
          <a:xfrm>
            <a:off x="1992313" y="4849813"/>
            <a:ext cx="14366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latin typeface="Helvetica" panose="020B0604020202020204" pitchFamily="34" charset="0"/>
                <a:ea typeface="MS PGothic" panose="020B0600070205080204" pitchFamily="34" charset="-128"/>
              </a:rPr>
              <a:t>多对一</a:t>
            </a:r>
            <a:endParaRPr kumimoji="0" lang="en-US" altLang="zh-CN" sz="1800">
              <a:latin typeface="Helvetica" panose="020B0604020202020204" pitchFamily="34" charset="0"/>
              <a:ea typeface="MS PGothic" panose="020B0600070205080204" pitchFamily="34" charset="-128"/>
            </a:endParaRPr>
          </a:p>
        </p:txBody>
      </p:sp>
      <p:sp>
        <p:nvSpPr>
          <p:cNvPr id="34820" name="Text Box 4"/>
          <p:cNvSpPr txBox="1">
            <a:spLocks noChangeArrowheads="1"/>
          </p:cNvSpPr>
          <p:nvPr/>
        </p:nvSpPr>
        <p:spPr bwMode="auto">
          <a:xfrm>
            <a:off x="5913438" y="486410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latin typeface="Helvetica" panose="020B0604020202020204" pitchFamily="34" charset="0"/>
                <a:ea typeface="MS PGothic" panose="020B0600070205080204" pitchFamily="34" charset="-128"/>
              </a:rPr>
              <a:t>多对多</a:t>
            </a:r>
            <a:endParaRPr kumimoji="0" lang="en-US" altLang="zh-CN" sz="1800">
              <a:latin typeface="Helvetica" panose="020B0604020202020204" pitchFamily="34" charset="0"/>
              <a:ea typeface="MS PGothic" panose="020B0600070205080204" pitchFamily="34" charset="-128"/>
            </a:endParaRPr>
          </a:p>
        </p:txBody>
      </p:sp>
      <p:sp>
        <p:nvSpPr>
          <p:cNvPr id="34821" name="Text Box 5"/>
          <p:cNvSpPr txBox="1">
            <a:spLocks noChangeArrowheads="1"/>
          </p:cNvSpPr>
          <p:nvPr/>
        </p:nvSpPr>
        <p:spPr bwMode="auto">
          <a:xfrm>
            <a:off x="1177925" y="5430838"/>
            <a:ext cx="70072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lang="en-US" altLang="zh-CN" sz="2000">
                <a:latin typeface="Helvetica" panose="020B0604020202020204" pitchFamily="34" charset="0"/>
                <a:ea typeface="MS PGothic" panose="020B0600070205080204" pitchFamily="34" charset="-128"/>
              </a:rPr>
              <a:t>Note: Some elements in A and B may not be mapped to any </a:t>
            </a:r>
            <a:endParaRPr lang="en-US" altLang="zh-CN" sz="2000">
              <a:latin typeface="Helvetica" panose="020B0604020202020204" pitchFamily="34" charset="0"/>
              <a:ea typeface="MS PGothic" panose="020B0600070205080204" pitchFamily="34" charset="-128"/>
            </a:endParaRPr>
          </a:p>
          <a:p>
            <a:pPr>
              <a:spcBef>
                <a:spcPct val="0"/>
              </a:spcBef>
              <a:buClrTx/>
              <a:buSzTx/>
              <a:buFontTx/>
              <a:buNone/>
            </a:pPr>
            <a:r>
              <a:rPr lang="en-US" altLang="zh-CN" sz="2000">
                <a:latin typeface="Helvetica" panose="020B0604020202020204" pitchFamily="34" charset="0"/>
                <a:ea typeface="MS PGothic" panose="020B0600070205080204" pitchFamily="34" charset="-128"/>
              </a:rPr>
              <a:t>elements in the other set</a:t>
            </a:r>
            <a:endParaRPr lang="en-US" altLang="zh-CN" sz="2000">
              <a:latin typeface="Helvetica" panose="020B0604020202020204" pitchFamily="34" charset="0"/>
              <a:ea typeface="MS PGothic" panose="020B0600070205080204" pitchFamily="34" charset="-128"/>
            </a:endParaRPr>
          </a:p>
        </p:txBody>
      </p:sp>
      <p:pic>
        <p:nvPicPr>
          <p:cNvPr id="34822" name="Picture 7" descr="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4475" y="1452563"/>
            <a:ext cx="6324600"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ChangeArrowheads="1"/>
          </p:cNvSpPr>
          <p:nvPr>
            <p:ph type="title"/>
          </p:nvPr>
        </p:nvSpPr>
        <p:spPr>
          <a:xfrm>
            <a:off x="685800" y="228600"/>
            <a:ext cx="7793038" cy="936625"/>
          </a:xfrm>
        </p:spPr>
        <p:txBody>
          <a:bodyPr/>
          <a:lstStyle/>
          <a:p>
            <a:r>
              <a:rPr lang="zh-CN" altLang="en-US" smtClean="0"/>
              <a:t>映射基数</a:t>
            </a:r>
            <a:endParaRPr lang="zh-CN" altLang="en-US" smtClean="0"/>
          </a:p>
        </p:txBody>
      </p:sp>
      <p:grpSp>
        <p:nvGrpSpPr>
          <p:cNvPr id="36867" name="Group 1031"/>
          <p:cNvGrpSpPr/>
          <p:nvPr/>
        </p:nvGrpSpPr>
        <p:grpSpPr bwMode="auto">
          <a:xfrm>
            <a:off x="457200" y="3979863"/>
            <a:ext cx="8261350" cy="2192337"/>
            <a:chOff x="268" y="2715"/>
            <a:chExt cx="5204" cy="1551"/>
          </a:xfrm>
        </p:grpSpPr>
        <p:pic>
          <p:nvPicPr>
            <p:cNvPr id="36871" name="Picture 1028"/>
            <p:cNvPicPr>
              <a:picLocks noChangeAspect="1" noChangeArrowheads="1"/>
            </p:cNvPicPr>
            <p:nvPr/>
          </p:nvPicPr>
          <p:blipFill>
            <a:blip r:embed="rId1">
              <a:extLst>
                <a:ext uri="{28A0092B-C50C-407E-A947-70E740481C1C}">
                  <a14:useLocalDpi xmlns:a14="http://schemas.microsoft.com/office/drawing/2010/main" val="0"/>
                </a:ext>
              </a:extLst>
            </a:blip>
            <a:srcRect l="16525" t="847" r="16737" b="72424"/>
            <a:stretch>
              <a:fillRect/>
            </a:stretch>
          </p:blipFill>
          <p:spPr bwMode="auto">
            <a:xfrm>
              <a:off x="288" y="2715"/>
              <a:ext cx="5184" cy="1509"/>
            </a:xfrm>
            <a:prstGeom prst="rect">
              <a:avLst/>
            </a:prstGeom>
            <a:noFill/>
            <a:ln w="76200" cmpd="tri">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2" name="Rectangle 1030"/>
            <p:cNvSpPr>
              <a:spLocks noChangeArrowheads="1"/>
            </p:cNvSpPr>
            <p:nvPr/>
          </p:nvSpPr>
          <p:spPr bwMode="auto">
            <a:xfrm>
              <a:off x="268" y="3891"/>
              <a:ext cx="1748"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3200" b="1">
                  <a:solidFill>
                    <a:schemeClr val="bg2"/>
                  </a:solidFill>
                  <a:latin typeface="Helvetica" panose="020B0604020202020204" pitchFamily="34" charset="0"/>
                  <a:ea typeface="MS PGothic" panose="020B0600070205080204" pitchFamily="34" charset="-128"/>
                </a:rPr>
                <a:t>One-To-Many</a:t>
              </a:r>
              <a:endParaRPr kumimoji="0" lang="zh-CN" altLang="en-US" sz="3200" b="1">
                <a:solidFill>
                  <a:schemeClr val="tx2"/>
                </a:solidFill>
                <a:latin typeface="Helvetica" panose="020B0604020202020204" pitchFamily="34" charset="0"/>
                <a:ea typeface="MS PGothic" panose="020B0600070205080204" pitchFamily="34" charset="-128"/>
              </a:endParaRPr>
            </a:p>
          </p:txBody>
        </p:sp>
      </p:grpSp>
      <p:grpSp>
        <p:nvGrpSpPr>
          <p:cNvPr id="36868" name="Group 1033"/>
          <p:cNvGrpSpPr/>
          <p:nvPr/>
        </p:nvGrpSpPr>
        <p:grpSpPr bwMode="auto">
          <a:xfrm>
            <a:off x="425450" y="1552575"/>
            <a:ext cx="8261350" cy="2333625"/>
            <a:chOff x="268" y="960"/>
            <a:chExt cx="5204" cy="1617"/>
          </a:xfrm>
        </p:grpSpPr>
        <p:pic>
          <p:nvPicPr>
            <p:cNvPr id="36869" name="Picture 1027"/>
            <p:cNvPicPr>
              <a:picLocks noChangeAspect="1" noChangeArrowheads="1"/>
            </p:cNvPicPr>
            <p:nvPr/>
          </p:nvPicPr>
          <p:blipFill>
            <a:blip r:embed="rId1">
              <a:extLst>
                <a:ext uri="{28A0092B-C50C-407E-A947-70E740481C1C}">
                  <a14:useLocalDpi xmlns:a14="http://schemas.microsoft.com/office/drawing/2010/main" val="0"/>
                </a:ext>
              </a:extLst>
            </a:blip>
            <a:srcRect l="16525" t="63831" r="16737" b="5560"/>
            <a:stretch>
              <a:fillRect/>
            </a:stretch>
          </p:blipFill>
          <p:spPr bwMode="auto">
            <a:xfrm>
              <a:off x="288" y="960"/>
              <a:ext cx="5184" cy="1584"/>
            </a:xfrm>
            <a:prstGeom prst="rect">
              <a:avLst/>
            </a:prstGeom>
            <a:noFill/>
            <a:ln w="76200" cmpd="tri">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0" name="Rectangle 1032"/>
            <p:cNvSpPr>
              <a:spLocks noChangeArrowheads="1"/>
            </p:cNvSpPr>
            <p:nvPr/>
          </p:nvSpPr>
          <p:spPr bwMode="auto">
            <a:xfrm>
              <a:off x="268" y="2210"/>
              <a:ext cx="1663"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3200" b="1">
                  <a:solidFill>
                    <a:schemeClr val="bg2"/>
                  </a:solidFill>
                  <a:latin typeface="Helvetica" panose="020B0604020202020204" pitchFamily="34" charset="0"/>
                  <a:ea typeface="MS PGothic" panose="020B0600070205080204" pitchFamily="34" charset="-128"/>
                </a:rPr>
                <a:t>One-To- One</a:t>
              </a:r>
              <a:endParaRPr kumimoji="0" lang="zh-CN" altLang="en-US" sz="3200" b="1">
                <a:solidFill>
                  <a:schemeClr val="tx2"/>
                </a:solidFill>
                <a:latin typeface="Helvetica" panose="020B0604020202020204" pitchFamily="34" charset="0"/>
                <a:ea typeface="MS PGothic" panose="020B0600070205080204" pitchFamily="34" charset="-128"/>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a:xfrm>
            <a:off x="685800" y="228600"/>
            <a:ext cx="7793038" cy="936625"/>
          </a:xfrm>
        </p:spPr>
        <p:txBody>
          <a:bodyPr/>
          <a:lstStyle/>
          <a:p>
            <a:r>
              <a:rPr lang="zh-CN" altLang="en-US" smtClean="0"/>
              <a:t>映射基数</a:t>
            </a:r>
            <a:endParaRPr lang="zh-CN" altLang="en-US" smtClean="0"/>
          </a:p>
        </p:txBody>
      </p:sp>
      <p:grpSp>
        <p:nvGrpSpPr>
          <p:cNvPr id="37891" name="Group 1029"/>
          <p:cNvGrpSpPr/>
          <p:nvPr/>
        </p:nvGrpSpPr>
        <p:grpSpPr bwMode="auto">
          <a:xfrm>
            <a:off x="609600" y="4114800"/>
            <a:ext cx="7969250" cy="2197100"/>
            <a:chOff x="384" y="2744"/>
            <a:chExt cx="5020" cy="1510"/>
          </a:xfrm>
        </p:grpSpPr>
        <p:pic>
          <p:nvPicPr>
            <p:cNvPr id="37895" name="Picture 1027"/>
            <p:cNvPicPr>
              <a:picLocks noChangeAspect="1" noChangeArrowheads="1"/>
            </p:cNvPicPr>
            <p:nvPr/>
          </p:nvPicPr>
          <p:blipFill>
            <a:blip r:embed="rId1">
              <a:extLst>
                <a:ext uri="{28A0092B-C50C-407E-A947-70E740481C1C}">
                  <a14:useLocalDpi xmlns:a14="http://schemas.microsoft.com/office/drawing/2010/main" val="0"/>
                </a:ext>
              </a:extLst>
            </a:blip>
            <a:srcRect l="1064" t="30733" r="1064" b="30733"/>
            <a:stretch>
              <a:fillRect/>
            </a:stretch>
          </p:blipFill>
          <p:spPr bwMode="auto">
            <a:xfrm>
              <a:off x="392" y="2744"/>
              <a:ext cx="5012" cy="1480"/>
            </a:xfrm>
            <a:prstGeom prst="rect">
              <a:avLst/>
            </a:prstGeom>
            <a:noFill/>
            <a:ln w="76200" cmpd="tri">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6" name="Rectangle 1028"/>
            <p:cNvSpPr>
              <a:spLocks noChangeArrowheads="1"/>
            </p:cNvSpPr>
            <p:nvPr/>
          </p:nvSpPr>
          <p:spPr bwMode="auto">
            <a:xfrm>
              <a:off x="384" y="3890"/>
              <a:ext cx="1904"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3200" b="1">
                  <a:solidFill>
                    <a:schemeClr val="bg2"/>
                  </a:solidFill>
                  <a:latin typeface="Helvetica" panose="020B0604020202020204" pitchFamily="34" charset="0"/>
                  <a:ea typeface="MS PGothic" panose="020B0600070205080204" pitchFamily="34" charset="-128"/>
                </a:rPr>
                <a:t>Many-To-Many</a:t>
              </a:r>
              <a:endParaRPr kumimoji="0" lang="zh-CN" altLang="en-US" sz="3200" b="1">
                <a:solidFill>
                  <a:schemeClr val="bg2"/>
                </a:solidFill>
                <a:latin typeface="Helvetica" panose="020B0604020202020204" pitchFamily="34" charset="0"/>
                <a:ea typeface="MS PGothic" panose="020B0600070205080204" pitchFamily="34" charset="-128"/>
              </a:endParaRPr>
            </a:p>
          </p:txBody>
        </p:sp>
      </p:grpSp>
      <p:grpSp>
        <p:nvGrpSpPr>
          <p:cNvPr id="37892" name="Group 1032"/>
          <p:cNvGrpSpPr/>
          <p:nvPr/>
        </p:nvGrpSpPr>
        <p:grpSpPr bwMode="auto">
          <a:xfrm>
            <a:off x="609600" y="1543050"/>
            <a:ext cx="7915275" cy="2495550"/>
            <a:chOff x="384" y="864"/>
            <a:chExt cx="4986" cy="1767"/>
          </a:xfrm>
        </p:grpSpPr>
        <p:pic>
          <p:nvPicPr>
            <p:cNvPr id="37893" name="Picture 1030"/>
            <p:cNvPicPr>
              <a:picLocks noChangeAspect="1" noChangeArrowheads="1"/>
            </p:cNvPicPr>
            <p:nvPr/>
          </p:nvPicPr>
          <p:blipFill>
            <a:blip r:embed="rId2">
              <a:extLst>
                <a:ext uri="{28A0092B-C50C-407E-A947-70E740481C1C}">
                  <a14:useLocalDpi xmlns:a14="http://schemas.microsoft.com/office/drawing/2010/main" val="0"/>
                </a:ext>
              </a:extLst>
            </a:blip>
            <a:srcRect l="16525" t="31747" r="16737" b="39993"/>
            <a:stretch>
              <a:fillRect/>
            </a:stretch>
          </p:blipFill>
          <p:spPr bwMode="auto">
            <a:xfrm>
              <a:off x="384" y="864"/>
              <a:ext cx="4986" cy="1728"/>
            </a:xfrm>
            <a:prstGeom prst="rect">
              <a:avLst/>
            </a:prstGeom>
            <a:noFill/>
            <a:ln w="76200" cmpd="tri">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4" name="Rectangle 1031"/>
            <p:cNvSpPr>
              <a:spLocks noChangeArrowheads="1"/>
            </p:cNvSpPr>
            <p:nvPr/>
          </p:nvSpPr>
          <p:spPr bwMode="auto">
            <a:xfrm>
              <a:off x="384" y="2256"/>
              <a:ext cx="1748"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3200" b="1">
                  <a:solidFill>
                    <a:schemeClr val="bg2"/>
                  </a:solidFill>
                  <a:latin typeface="Helvetica" panose="020B0604020202020204" pitchFamily="34" charset="0"/>
                  <a:ea typeface="MS PGothic" panose="020B0600070205080204" pitchFamily="34" charset="-128"/>
                </a:rPr>
                <a:t>Many-To-One</a:t>
              </a:r>
              <a:endParaRPr kumimoji="0" lang="zh-CN" altLang="en-US" sz="3200" b="1">
                <a:solidFill>
                  <a:schemeClr val="bg2"/>
                </a:solidFill>
                <a:latin typeface="Helvetica" panose="020B0604020202020204" pitchFamily="34" charset="0"/>
                <a:ea typeface="MS PGothic" panose="020B0600070205080204" pitchFamily="34" charset="-128"/>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52488" y="85725"/>
            <a:ext cx="8077200" cy="609600"/>
          </a:xfrm>
        </p:spPr>
        <p:txBody>
          <a:bodyPr/>
          <a:lstStyle/>
          <a:p>
            <a:r>
              <a:rPr lang="zh-CN" altLang="en-US" smtClean="0">
                <a:latin typeface="宋体" panose="02010600030101010101" pitchFamily="2" charset="-122"/>
                <a:ea typeface="宋体" panose="02010600030101010101" pitchFamily="2" charset="-122"/>
              </a:rPr>
              <a:t>提纲</a:t>
            </a:r>
            <a:endParaRPr lang="zh-CN" altLang="en-US" smtClean="0">
              <a:latin typeface="宋体" panose="02010600030101010101" pitchFamily="2" charset="-122"/>
              <a:ea typeface="宋体" panose="02010600030101010101" pitchFamily="2" charset="-122"/>
            </a:endParaRPr>
          </a:p>
        </p:txBody>
      </p:sp>
      <p:sp>
        <p:nvSpPr>
          <p:cNvPr id="8195" name="Rectangle 3"/>
          <p:cNvSpPr>
            <a:spLocks noGrp="1" noChangeArrowheads="1"/>
          </p:cNvSpPr>
          <p:nvPr>
            <p:ph type="body" idx="1"/>
          </p:nvPr>
        </p:nvSpPr>
        <p:spPr>
          <a:xfrm>
            <a:off x="855663" y="1222375"/>
            <a:ext cx="7848600" cy="4876800"/>
          </a:xfrm>
        </p:spPr>
        <p:txBody>
          <a:bodyPr/>
          <a:lstStyle/>
          <a:p>
            <a:r>
              <a:rPr lang="en-US" altLang="zh-CN" smtClean="0"/>
              <a:t>7.1  </a:t>
            </a:r>
            <a:r>
              <a:rPr lang="zh-CN" altLang="en-US" smtClean="0"/>
              <a:t>设计模型概览</a:t>
            </a:r>
            <a:endParaRPr lang="en-US" altLang="zh-CN" smtClean="0"/>
          </a:p>
          <a:p>
            <a:r>
              <a:rPr lang="en-US" altLang="zh-CN" smtClean="0"/>
              <a:t>7.2  </a:t>
            </a:r>
            <a:r>
              <a:rPr lang="zh-CN" altLang="en-US" smtClean="0"/>
              <a:t>实体</a:t>
            </a:r>
            <a:r>
              <a:rPr lang="en-US" altLang="zh-CN" smtClean="0"/>
              <a:t>-</a:t>
            </a:r>
            <a:r>
              <a:rPr lang="zh-CN" altLang="en-US" smtClean="0"/>
              <a:t>联系模型</a:t>
            </a:r>
            <a:endParaRPr lang="en-US" altLang="zh-CN" smtClean="0"/>
          </a:p>
          <a:p>
            <a:r>
              <a:rPr lang="en-US" altLang="zh-CN" smtClean="0"/>
              <a:t>7.3  </a:t>
            </a:r>
            <a:r>
              <a:rPr lang="zh-CN" altLang="en-US" smtClean="0"/>
              <a:t>约束</a:t>
            </a:r>
            <a:endParaRPr lang="en-US" altLang="zh-CN" smtClean="0"/>
          </a:p>
          <a:p>
            <a:r>
              <a:rPr lang="en-US" altLang="zh-CN" smtClean="0"/>
              <a:t>7.4  </a:t>
            </a:r>
            <a:r>
              <a:rPr lang="zh-CN" altLang="en-US" smtClean="0"/>
              <a:t>实体</a:t>
            </a:r>
            <a:r>
              <a:rPr lang="en-US" altLang="zh-CN" smtClean="0"/>
              <a:t>-</a:t>
            </a:r>
            <a:r>
              <a:rPr lang="zh-CN" altLang="en-US" smtClean="0"/>
              <a:t>联系图</a:t>
            </a:r>
            <a:r>
              <a:rPr lang="en-US" altLang="zh-CN" smtClean="0"/>
              <a:t> </a:t>
            </a:r>
            <a:endParaRPr lang="en-US" altLang="zh-CN" smtClean="0"/>
          </a:p>
          <a:p>
            <a:r>
              <a:rPr lang="en-US" altLang="zh-CN" smtClean="0"/>
              <a:t>7.5  </a:t>
            </a:r>
            <a:r>
              <a:rPr lang="zh-CN" altLang="en-US" smtClean="0"/>
              <a:t>实体</a:t>
            </a:r>
            <a:r>
              <a:rPr lang="en-US" altLang="zh-CN" smtClean="0"/>
              <a:t>-</a:t>
            </a:r>
            <a:r>
              <a:rPr lang="zh-CN" altLang="en-US" smtClean="0"/>
              <a:t>联系设计问题</a:t>
            </a:r>
            <a:r>
              <a:rPr lang="en-US" altLang="zh-CN" smtClean="0"/>
              <a:t> </a:t>
            </a:r>
            <a:endParaRPr lang="en-US" altLang="zh-CN" smtClean="0"/>
          </a:p>
          <a:p>
            <a:r>
              <a:rPr lang="en-US" altLang="zh-CN" smtClean="0"/>
              <a:t>7.6  </a:t>
            </a:r>
            <a:r>
              <a:rPr lang="zh-CN" altLang="en-US" smtClean="0"/>
              <a:t>弱实体集</a:t>
            </a:r>
            <a:endParaRPr lang="en-US" altLang="zh-CN" smtClean="0"/>
          </a:p>
          <a:p>
            <a:r>
              <a:rPr lang="en-US" altLang="zh-CN" smtClean="0"/>
              <a:t>7.7  </a:t>
            </a:r>
            <a:r>
              <a:rPr lang="zh-CN" altLang="en-US" smtClean="0"/>
              <a:t>扩展的</a:t>
            </a:r>
            <a:r>
              <a:rPr lang="en-US" altLang="zh-CN" smtClean="0"/>
              <a:t>E-R</a:t>
            </a:r>
            <a:r>
              <a:rPr lang="zh-CN" altLang="en-US" smtClean="0"/>
              <a:t>特性</a:t>
            </a:r>
            <a:endParaRPr lang="en-US" altLang="zh-CN" smtClean="0"/>
          </a:p>
          <a:p>
            <a:r>
              <a:rPr lang="en-US" altLang="zh-CN" smtClean="0"/>
              <a:t>7.8  </a:t>
            </a:r>
            <a:r>
              <a:rPr lang="zh-CN" altLang="en-US" smtClean="0"/>
              <a:t>银行系统数据库的设计</a:t>
            </a:r>
            <a:endParaRPr lang="en-US" altLang="zh-CN" smtClean="0"/>
          </a:p>
          <a:p>
            <a:r>
              <a:rPr lang="en-US" altLang="zh-CN" smtClean="0"/>
              <a:t>7.9  </a:t>
            </a:r>
            <a:r>
              <a:rPr lang="zh-CN" altLang="en-US" smtClean="0"/>
              <a:t>转换为关系模式</a:t>
            </a:r>
            <a:endParaRPr lang="en-US" altLang="zh-CN" smtClean="0"/>
          </a:p>
          <a:p>
            <a:r>
              <a:rPr lang="en-US" altLang="zh-CN" smtClean="0"/>
              <a:t>7.10  </a:t>
            </a:r>
            <a:r>
              <a:rPr lang="zh-CN" altLang="en-US" smtClean="0"/>
              <a:t>数据库设计</a:t>
            </a:r>
            <a:endParaRPr lang="en-US" altLang="zh-CN" smtClean="0"/>
          </a:p>
          <a:p>
            <a:r>
              <a:rPr lang="en-US" altLang="zh-CN" smtClean="0"/>
              <a:t>7.11  UML</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228600"/>
            <a:ext cx="7772400" cy="638176"/>
          </a:xfrm>
        </p:spPr>
        <p:txBody>
          <a:bodyPr/>
          <a:lstStyle/>
          <a:p>
            <a:r>
              <a:rPr lang="zh-CN" altLang="en-US" dirty="0" smtClean="0"/>
              <a:t>二</a:t>
            </a:r>
            <a:r>
              <a:rPr lang="zh-CN" altLang="en-US" dirty="0"/>
              <a:t>元联系的映射基数</a:t>
            </a:r>
            <a:endParaRPr lang="zh-CN" altLang="en-US" dirty="0"/>
          </a:p>
        </p:txBody>
      </p:sp>
      <p:sp>
        <p:nvSpPr>
          <p:cNvPr id="31747" name="Rectangle 3"/>
          <p:cNvSpPr>
            <a:spLocks noGrp="1" noChangeArrowheads="1"/>
          </p:cNvSpPr>
          <p:nvPr>
            <p:ph type="body" idx="1"/>
          </p:nvPr>
        </p:nvSpPr>
        <p:spPr>
          <a:xfrm>
            <a:off x="250371" y="1327603"/>
            <a:ext cx="8458200" cy="5410200"/>
          </a:xfrm>
        </p:spPr>
        <p:txBody>
          <a:bodyPr/>
          <a:lstStyle/>
          <a:p>
            <a:r>
              <a:rPr lang="zh-CN" altLang="en-US" dirty="0">
                <a:latin typeface="华文新魏" panose="02010800040101010101" pitchFamily="2" charset="-122"/>
              </a:rPr>
              <a:t>一个实体集内的二元联系</a:t>
            </a:r>
            <a:endParaRPr lang="zh-CN" altLang="en-US" dirty="0">
              <a:latin typeface="华文新魏" panose="02010800040101010101" pitchFamily="2" charset="-122"/>
            </a:endParaRPr>
          </a:p>
          <a:p>
            <a:pPr lvl="1"/>
            <a:r>
              <a:rPr lang="zh-CN" altLang="en-US" dirty="0">
                <a:latin typeface="华文新魏" panose="02010800040101010101" pitchFamily="2" charset="-122"/>
              </a:rPr>
              <a:t>一对一</a:t>
            </a:r>
            <a:endParaRPr lang="zh-CN" altLang="en-US" dirty="0">
              <a:latin typeface="华文新魏" panose="02010800040101010101" pitchFamily="2" charset="-122"/>
            </a:endParaRPr>
          </a:p>
          <a:p>
            <a:pPr lvl="2"/>
            <a:r>
              <a:rPr lang="zh-CN" altLang="en-US" dirty="0">
                <a:latin typeface="华文新魏" panose="02010800040101010101" pitchFamily="2" charset="-122"/>
                <a:sym typeface="Symbol" panose="05050102010706020507" pitchFamily="18" charset="2"/>
              </a:rPr>
              <a:t></a:t>
            </a:r>
            <a:r>
              <a:rPr lang="en-US" altLang="zh-CN" dirty="0" err="1">
                <a:latin typeface="华文新魏" panose="02010800040101010101" pitchFamily="2" charset="-122"/>
                <a:sym typeface="Symbol" panose="05050102010706020507" pitchFamily="18" charset="2"/>
              </a:rPr>
              <a:t>e</a:t>
            </a:r>
            <a:r>
              <a:rPr lang="en-US" altLang="zh-CN" baseline="-25000" dirty="0" err="1">
                <a:latin typeface="华文新魏" panose="02010800040101010101" pitchFamily="2" charset="-122"/>
                <a:sym typeface="Symbol" panose="05050102010706020507" pitchFamily="18" charset="2"/>
              </a:rPr>
              <a:t>i</a:t>
            </a:r>
            <a:r>
              <a:rPr lang="en-US" altLang="zh-CN" dirty="0">
                <a:latin typeface="华文新魏" panose="02010800040101010101" pitchFamily="2" charset="-122"/>
                <a:sym typeface="Symbol" panose="05050102010706020507" pitchFamily="18" charset="2"/>
              </a:rPr>
              <a:t> </a:t>
            </a:r>
            <a:r>
              <a:rPr lang="en-US" altLang="zh-CN" dirty="0">
                <a:latin typeface="华文新魏" panose="02010800040101010101" pitchFamily="2" charset="-122"/>
              </a:rPr>
              <a:t>E</a:t>
            </a:r>
            <a:r>
              <a:rPr lang="en-US" altLang="zh-CN" dirty="0">
                <a:latin typeface="华文新魏" panose="02010800040101010101" pitchFamily="2" charset="-122"/>
                <a:sym typeface="Symbol" panose="05050102010706020507" pitchFamily="18" charset="2"/>
              </a:rPr>
              <a:t>，</a:t>
            </a:r>
            <a:r>
              <a:rPr lang="zh-CN" altLang="en-US" dirty="0">
                <a:latin typeface="华文新魏" panose="02010800040101010101" pitchFamily="2" charset="-122"/>
                <a:sym typeface="Symbol" panose="05050102010706020507" pitchFamily="18" charset="2"/>
              </a:rPr>
              <a:t>至多存在一个</a:t>
            </a:r>
            <a:r>
              <a:rPr lang="en-US" altLang="zh-CN" dirty="0" err="1">
                <a:latin typeface="华文新魏" panose="02010800040101010101" pitchFamily="2" charset="-122"/>
                <a:sym typeface="Symbol" panose="05050102010706020507" pitchFamily="18" charset="2"/>
              </a:rPr>
              <a:t>e</a:t>
            </a:r>
            <a:r>
              <a:rPr lang="en-US" altLang="zh-CN" baseline="-25000" dirty="0" err="1">
                <a:latin typeface="华文新魏" panose="02010800040101010101" pitchFamily="2" charset="-122"/>
                <a:sym typeface="Symbol" panose="05050102010706020507" pitchFamily="18" charset="2"/>
              </a:rPr>
              <a:t>j</a:t>
            </a:r>
            <a:r>
              <a:rPr lang="en-US" altLang="zh-CN" dirty="0">
                <a:latin typeface="华文新魏" panose="02010800040101010101" pitchFamily="2" charset="-122"/>
                <a:sym typeface="Symbol" panose="05050102010706020507" pitchFamily="18" charset="2"/>
              </a:rPr>
              <a:t> </a:t>
            </a:r>
            <a:r>
              <a:rPr lang="en-US" altLang="zh-CN" dirty="0">
                <a:latin typeface="华文新魏" panose="02010800040101010101" pitchFamily="2" charset="-122"/>
              </a:rPr>
              <a:t>E，</a:t>
            </a:r>
            <a:r>
              <a:rPr lang="zh-CN" altLang="en-US" dirty="0">
                <a:latin typeface="华文新魏" panose="02010800040101010101" pitchFamily="2" charset="-122"/>
              </a:rPr>
              <a:t>与之相联系（</a:t>
            </a:r>
            <a:r>
              <a:rPr lang="en-US" altLang="zh-CN" dirty="0" err="1">
                <a:latin typeface="华文新魏" panose="02010800040101010101" pitchFamily="2" charset="-122"/>
              </a:rPr>
              <a:t>j≠i</a:t>
            </a:r>
            <a:r>
              <a:rPr lang="en-US" altLang="zh-CN" dirty="0">
                <a:latin typeface="华文新魏" panose="02010800040101010101" pitchFamily="2" charset="-122"/>
              </a:rPr>
              <a:t>）</a:t>
            </a:r>
            <a:endParaRPr lang="en-US" altLang="zh-CN" dirty="0">
              <a:latin typeface="华文新魏" panose="02010800040101010101" pitchFamily="2" charset="-122"/>
            </a:endParaRPr>
          </a:p>
          <a:p>
            <a:pPr lvl="2"/>
            <a:r>
              <a:rPr lang="zh-CN" altLang="en-US" dirty="0">
                <a:latin typeface="华文新魏" panose="02010800040101010101" pitchFamily="2" charset="-122"/>
              </a:rPr>
              <a:t>如“职工”之间的“配偶”联系</a:t>
            </a:r>
            <a:endParaRPr lang="zh-CN" altLang="en-US" dirty="0">
              <a:latin typeface="华文新魏" panose="02010800040101010101" pitchFamily="2" charset="-122"/>
            </a:endParaRPr>
          </a:p>
          <a:p>
            <a:pPr lvl="2"/>
            <a:endParaRPr lang="zh-CN" altLang="en-US" dirty="0">
              <a:latin typeface="华文新魏" panose="02010800040101010101" pitchFamily="2" charset="-122"/>
            </a:endParaRPr>
          </a:p>
          <a:p>
            <a:pPr lvl="1"/>
            <a:r>
              <a:rPr lang="zh-CN" altLang="en-US" dirty="0">
                <a:latin typeface="华文新魏" panose="02010800040101010101" pitchFamily="2" charset="-122"/>
              </a:rPr>
              <a:t>一对多</a:t>
            </a:r>
            <a:endParaRPr lang="zh-CN" altLang="en-US" dirty="0">
              <a:latin typeface="华文新魏" panose="02010800040101010101" pitchFamily="2" charset="-122"/>
            </a:endParaRPr>
          </a:p>
          <a:p>
            <a:pPr lvl="2"/>
            <a:r>
              <a:rPr lang="zh-CN" altLang="en-US" dirty="0">
                <a:latin typeface="华文新魏" panose="02010800040101010101" pitchFamily="2" charset="-122"/>
              </a:rPr>
              <a:t>如“职工”内部的“领导”联系</a:t>
            </a:r>
            <a:endParaRPr lang="zh-CN" altLang="en-US" dirty="0">
              <a:latin typeface="华文新魏" panose="02010800040101010101" pitchFamily="2" charset="-122"/>
            </a:endParaRPr>
          </a:p>
          <a:p>
            <a:pPr lvl="2"/>
            <a:endParaRPr lang="zh-CN" altLang="en-US" dirty="0">
              <a:latin typeface="华文新魏" panose="02010800040101010101" pitchFamily="2" charset="-122"/>
            </a:endParaRPr>
          </a:p>
          <a:p>
            <a:pPr lvl="1"/>
            <a:r>
              <a:rPr lang="zh-CN" altLang="en-US" dirty="0">
                <a:latin typeface="华文新魏" panose="02010800040101010101" pitchFamily="2" charset="-122"/>
              </a:rPr>
              <a:t>多对多</a:t>
            </a:r>
            <a:endParaRPr lang="zh-CN" altLang="en-US" dirty="0">
              <a:latin typeface="华文新魏" panose="02010800040101010101" pitchFamily="2" charset="-122"/>
            </a:endParaRPr>
          </a:p>
          <a:p>
            <a:pPr lvl="2"/>
            <a:r>
              <a:rPr lang="zh-CN" altLang="en-US" dirty="0">
                <a:latin typeface="华文新魏" panose="02010800040101010101" pitchFamily="2" charset="-122"/>
              </a:rPr>
              <a:t>如“零件”之间的“构成”联系</a:t>
            </a:r>
            <a:endParaRPr lang="zh-CN" altLang="en-US" dirty="0"/>
          </a:p>
        </p:txBody>
      </p:sp>
      <p:grpSp>
        <p:nvGrpSpPr>
          <p:cNvPr id="31776" name="Group 32"/>
          <p:cNvGrpSpPr/>
          <p:nvPr/>
        </p:nvGrpSpPr>
        <p:grpSpPr bwMode="auto">
          <a:xfrm>
            <a:off x="6270171" y="1883228"/>
            <a:ext cx="2667000" cy="3733801"/>
            <a:chOff x="4080" y="1728"/>
            <a:chExt cx="1680" cy="2160"/>
          </a:xfrm>
        </p:grpSpPr>
        <p:sp>
          <p:nvSpPr>
            <p:cNvPr id="31753" name="Text Box 9"/>
            <p:cNvSpPr txBox="1">
              <a:spLocks noChangeArrowheads="1"/>
            </p:cNvSpPr>
            <p:nvPr/>
          </p:nvSpPr>
          <p:spPr bwMode="auto">
            <a:xfrm>
              <a:off x="4080" y="2601"/>
              <a:ext cx="672" cy="345"/>
            </a:xfrm>
            <a:prstGeom prst="rect">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ClrTx/>
                <a:buSzTx/>
                <a:buFontTx/>
                <a:buNone/>
              </a:pPr>
              <a:r>
                <a:rPr lang="zh-CN" altLang="en-US" sz="2800">
                  <a:solidFill>
                    <a:schemeClr val="bg2"/>
                  </a:solidFill>
                  <a:latin typeface="Times New Roman" panose="02020603050405020304" pitchFamily="18" charset="0"/>
                  <a:ea typeface="华文新魏" panose="02010800040101010101" pitchFamily="2" charset="-122"/>
                </a:rPr>
                <a:t>职工</a:t>
              </a:r>
              <a:endParaRPr lang="zh-CN" altLang="en-US">
                <a:solidFill>
                  <a:schemeClr val="bg2"/>
                </a:solidFill>
                <a:latin typeface="Times New Roman" panose="02020603050405020304" pitchFamily="18" charset="0"/>
                <a:ea typeface="华文新魏" panose="02010800040101010101" pitchFamily="2" charset="-122"/>
              </a:endParaRPr>
            </a:p>
          </p:txBody>
        </p:sp>
        <p:sp>
          <p:nvSpPr>
            <p:cNvPr id="31754" name="AutoShape 10"/>
            <p:cNvSpPr>
              <a:spLocks noChangeArrowheads="1"/>
            </p:cNvSpPr>
            <p:nvPr/>
          </p:nvSpPr>
          <p:spPr bwMode="auto">
            <a:xfrm>
              <a:off x="5136" y="2448"/>
              <a:ext cx="624" cy="672"/>
            </a:xfrm>
            <a:prstGeom prst="diamond">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zh-CN" altLang="en-US" sz="2800">
                  <a:solidFill>
                    <a:schemeClr val="bg2"/>
                  </a:solidFill>
                  <a:latin typeface="Times New Roman" panose="02020603050405020304" pitchFamily="18" charset="0"/>
                  <a:ea typeface="华文新魏" panose="02010800040101010101" pitchFamily="2" charset="-122"/>
                </a:rPr>
                <a:t>领导</a:t>
              </a:r>
              <a:endParaRPr lang="zh-CN" altLang="en-US" sz="2800">
                <a:solidFill>
                  <a:schemeClr val="bg2"/>
                </a:solidFill>
                <a:latin typeface="Times New Roman" panose="02020603050405020304" pitchFamily="18" charset="0"/>
                <a:ea typeface="华文新魏" panose="02010800040101010101" pitchFamily="2" charset="-122"/>
              </a:endParaRPr>
            </a:p>
          </p:txBody>
        </p:sp>
        <p:sp>
          <p:nvSpPr>
            <p:cNvPr id="31756" name="Line 12"/>
            <p:cNvSpPr>
              <a:spLocks noChangeShapeType="1"/>
            </p:cNvSpPr>
            <p:nvPr/>
          </p:nvSpPr>
          <p:spPr bwMode="auto">
            <a:xfrm>
              <a:off x="4752" y="2688"/>
              <a:ext cx="48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Line 13"/>
            <p:cNvSpPr>
              <a:spLocks noChangeShapeType="1"/>
            </p:cNvSpPr>
            <p:nvPr/>
          </p:nvSpPr>
          <p:spPr bwMode="auto">
            <a:xfrm>
              <a:off x="4752" y="2880"/>
              <a:ext cx="480" cy="0"/>
            </a:xfrm>
            <a:prstGeom prst="line">
              <a:avLst/>
            </a:prstGeom>
            <a:noFill/>
            <a:ln w="28575">
              <a:solidFill>
                <a:schemeClr val="bg2"/>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Text Box 19"/>
            <p:cNvSpPr txBox="1">
              <a:spLocks noChangeArrowheads="1"/>
            </p:cNvSpPr>
            <p:nvPr/>
          </p:nvSpPr>
          <p:spPr bwMode="auto">
            <a:xfrm>
              <a:off x="4704" y="2832"/>
              <a:ext cx="576" cy="25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ClrTx/>
                <a:buSzTx/>
                <a:buFontTx/>
                <a:buNone/>
              </a:pPr>
              <a:r>
                <a:rPr lang="zh-CN" altLang="en-US" sz="2000">
                  <a:solidFill>
                    <a:schemeClr val="bg2"/>
                  </a:solidFill>
                  <a:latin typeface="Times New Roman" panose="02020603050405020304" pitchFamily="18" charset="0"/>
                  <a:ea typeface="华文新魏" panose="02010800040101010101" pitchFamily="2" charset="-122"/>
                </a:rPr>
                <a:t>领导</a:t>
              </a:r>
              <a:endParaRPr lang="zh-CN" altLang="en-US">
                <a:solidFill>
                  <a:schemeClr val="bg2"/>
                </a:solidFill>
                <a:latin typeface="Times New Roman" panose="02020603050405020304" pitchFamily="18" charset="0"/>
                <a:ea typeface="华文新魏" panose="02010800040101010101" pitchFamily="2" charset="-122"/>
              </a:endParaRPr>
            </a:p>
          </p:txBody>
        </p:sp>
        <p:sp>
          <p:nvSpPr>
            <p:cNvPr id="31764" name="Text Box 20"/>
            <p:cNvSpPr txBox="1">
              <a:spLocks noChangeArrowheads="1"/>
            </p:cNvSpPr>
            <p:nvPr/>
          </p:nvSpPr>
          <p:spPr bwMode="auto">
            <a:xfrm>
              <a:off x="4704" y="2448"/>
              <a:ext cx="576" cy="25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ClrTx/>
                <a:buSzTx/>
                <a:buFontTx/>
                <a:buNone/>
              </a:pPr>
              <a:r>
                <a:rPr lang="zh-CN" altLang="en-US" sz="2000">
                  <a:solidFill>
                    <a:schemeClr val="bg2"/>
                  </a:solidFill>
                  <a:latin typeface="Times New Roman" panose="02020603050405020304" pitchFamily="18" charset="0"/>
                  <a:ea typeface="华文新魏" panose="02010800040101010101" pitchFamily="2" charset="-122"/>
                </a:rPr>
                <a:t>属下</a:t>
              </a:r>
              <a:endParaRPr lang="zh-CN" altLang="en-US">
                <a:solidFill>
                  <a:schemeClr val="bg2"/>
                </a:solidFill>
                <a:latin typeface="Times New Roman" panose="02020603050405020304" pitchFamily="18" charset="0"/>
                <a:ea typeface="华文新魏" panose="02010800040101010101" pitchFamily="2" charset="-122"/>
              </a:endParaRPr>
            </a:p>
          </p:txBody>
        </p:sp>
        <p:sp>
          <p:nvSpPr>
            <p:cNvPr id="31748" name="Text Box 4"/>
            <p:cNvSpPr txBox="1">
              <a:spLocks noChangeArrowheads="1"/>
            </p:cNvSpPr>
            <p:nvPr/>
          </p:nvSpPr>
          <p:spPr bwMode="auto">
            <a:xfrm>
              <a:off x="4128" y="1881"/>
              <a:ext cx="624" cy="345"/>
            </a:xfrm>
            <a:prstGeom prst="rect">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ClrTx/>
                <a:buSzTx/>
                <a:buFontTx/>
                <a:buNone/>
              </a:pPr>
              <a:r>
                <a:rPr lang="zh-CN" altLang="en-US" sz="2800" dirty="0">
                  <a:solidFill>
                    <a:schemeClr val="bg2"/>
                  </a:solidFill>
                  <a:latin typeface="Times New Roman" panose="02020603050405020304" pitchFamily="18" charset="0"/>
                  <a:ea typeface="华文新魏" panose="02010800040101010101" pitchFamily="2" charset="-122"/>
                </a:rPr>
                <a:t>职工</a:t>
              </a:r>
              <a:endParaRPr lang="zh-CN" altLang="en-US" dirty="0">
                <a:solidFill>
                  <a:schemeClr val="bg2"/>
                </a:solidFill>
                <a:latin typeface="Times New Roman" panose="02020603050405020304" pitchFamily="18" charset="0"/>
                <a:ea typeface="华文新魏" panose="02010800040101010101" pitchFamily="2" charset="-122"/>
              </a:endParaRPr>
            </a:p>
          </p:txBody>
        </p:sp>
        <p:sp>
          <p:nvSpPr>
            <p:cNvPr id="31749" name="Line 5"/>
            <p:cNvSpPr>
              <a:spLocks noChangeShapeType="1"/>
            </p:cNvSpPr>
            <p:nvPr/>
          </p:nvSpPr>
          <p:spPr bwMode="auto">
            <a:xfrm>
              <a:off x="4752" y="1968"/>
              <a:ext cx="480" cy="0"/>
            </a:xfrm>
            <a:prstGeom prst="line">
              <a:avLst/>
            </a:prstGeom>
            <a:noFill/>
            <a:ln w="28575">
              <a:solidFill>
                <a:schemeClr val="bg2"/>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AutoShape 6"/>
            <p:cNvSpPr>
              <a:spLocks noChangeArrowheads="1"/>
            </p:cNvSpPr>
            <p:nvPr/>
          </p:nvSpPr>
          <p:spPr bwMode="auto">
            <a:xfrm>
              <a:off x="5136" y="1728"/>
              <a:ext cx="624" cy="672"/>
            </a:xfrm>
            <a:prstGeom prst="diamond">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zh-CN" altLang="en-US" sz="2800">
                  <a:solidFill>
                    <a:schemeClr val="bg2"/>
                  </a:solidFill>
                  <a:latin typeface="Times New Roman" panose="02020603050405020304" pitchFamily="18" charset="0"/>
                  <a:ea typeface="华文新魏" panose="02010800040101010101" pitchFamily="2" charset="-122"/>
                </a:rPr>
                <a:t>配偶</a:t>
              </a:r>
              <a:endParaRPr lang="zh-CN" altLang="en-US" sz="2800">
                <a:solidFill>
                  <a:schemeClr val="bg2"/>
                </a:solidFill>
                <a:latin typeface="Times New Roman" panose="02020603050405020304" pitchFamily="18" charset="0"/>
                <a:ea typeface="华文新魏" panose="02010800040101010101" pitchFamily="2" charset="-122"/>
              </a:endParaRPr>
            </a:p>
          </p:txBody>
        </p:sp>
        <p:sp>
          <p:nvSpPr>
            <p:cNvPr id="31751" name="Line 7"/>
            <p:cNvSpPr>
              <a:spLocks noChangeShapeType="1"/>
            </p:cNvSpPr>
            <p:nvPr/>
          </p:nvSpPr>
          <p:spPr bwMode="auto">
            <a:xfrm>
              <a:off x="4752" y="2160"/>
              <a:ext cx="480" cy="0"/>
            </a:xfrm>
            <a:prstGeom prst="line">
              <a:avLst/>
            </a:prstGeom>
            <a:noFill/>
            <a:ln w="28575">
              <a:solidFill>
                <a:schemeClr val="bg2"/>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5" name="Text Box 21"/>
            <p:cNvSpPr txBox="1">
              <a:spLocks noChangeArrowheads="1"/>
            </p:cNvSpPr>
            <p:nvPr/>
          </p:nvSpPr>
          <p:spPr bwMode="auto">
            <a:xfrm>
              <a:off x="4752" y="2112"/>
              <a:ext cx="576" cy="25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ClrTx/>
                <a:buSzTx/>
                <a:buFontTx/>
                <a:buNone/>
              </a:pPr>
              <a:r>
                <a:rPr lang="zh-CN" altLang="en-US" sz="2000">
                  <a:solidFill>
                    <a:schemeClr val="bg2"/>
                  </a:solidFill>
                  <a:latin typeface="Times New Roman" panose="02020603050405020304" pitchFamily="18" charset="0"/>
                  <a:ea typeface="华文新魏" panose="02010800040101010101" pitchFamily="2" charset="-122"/>
                </a:rPr>
                <a:t>丈夫</a:t>
              </a:r>
              <a:endParaRPr lang="zh-CN" altLang="en-US">
                <a:solidFill>
                  <a:schemeClr val="bg2"/>
                </a:solidFill>
                <a:latin typeface="Times New Roman" panose="02020603050405020304" pitchFamily="18" charset="0"/>
                <a:ea typeface="华文新魏" panose="02010800040101010101" pitchFamily="2" charset="-122"/>
              </a:endParaRPr>
            </a:p>
          </p:txBody>
        </p:sp>
        <p:sp>
          <p:nvSpPr>
            <p:cNvPr id="31766" name="Text Box 22"/>
            <p:cNvSpPr txBox="1">
              <a:spLocks noChangeArrowheads="1"/>
            </p:cNvSpPr>
            <p:nvPr/>
          </p:nvSpPr>
          <p:spPr bwMode="auto">
            <a:xfrm>
              <a:off x="4752" y="1728"/>
              <a:ext cx="576" cy="25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ClrTx/>
                <a:buSzTx/>
                <a:buFontTx/>
                <a:buNone/>
              </a:pPr>
              <a:r>
                <a:rPr lang="zh-CN" altLang="en-US" sz="2000">
                  <a:solidFill>
                    <a:schemeClr val="bg2"/>
                  </a:solidFill>
                  <a:latin typeface="Times New Roman" panose="02020603050405020304" pitchFamily="18" charset="0"/>
                  <a:ea typeface="华文新魏" panose="02010800040101010101" pitchFamily="2" charset="-122"/>
                </a:rPr>
                <a:t>妻子</a:t>
              </a:r>
              <a:endParaRPr lang="zh-CN" altLang="en-US">
                <a:solidFill>
                  <a:schemeClr val="bg2"/>
                </a:solidFill>
                <a:latin typeface="Times New Roman" panose="02020603050405020304" pitchFamily="18" charset="0"/>
                <a:ea typeface="华文新魏" panose="02010800040101010101" pitchFamily="2" charset="-122"/>
              </a:endParaRPr>
            </a:p>
          </p:txBody>
        </p:sp>
        <p:sp>
          <p:nvSpPr>
            <p:cNvPr id="31758" name="AutoShape 14"/>
            <p:cNvSpPr>
              <a:spLocks noChangeArrowheads="1"/>
            </p:cNvSpPr>
            <p:nvPr/>
          </p:nvSpPr>
          <p:spPr bwMode="auto">
            <a:xfrm>
              <a:off x="5136" y="3216"/>
              <a:ext cx="624" cy="672"/>
            </a:xfrm>
            <a:prstGeom prst="diamond">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zh-CN" altLang="en-US" sz="2800">
                  <a:solidFill>
                    <a:schemeClr val="bg2"/>
                  </a:solidFill>
                  <a:latin typeface="Times New Roman" panose="02020603050405020304" pitchFamily="18" charset="0"/>
                  <a:ea typeface="华文新魏" panose="02010800040101010101" pitchFamily="2" charset="-122"/>
                </a:rPr>
                <a:t>构成</a:t>
              </a:r>
              <a:endParaRPr lang="zh-CN" altLang="en-US" sz="2800">
                <a:solidFill>
                  <a:schemeClr val="bg2"/>
                </a:solidFill>
                <a:latin typeface="Times New Roman" panose="02020603050405020304" pitchFamily="18" charset="0"/>
                <a:ea typeface="华文新魏" panose="02010800040101010101" pitchFamily="2" charset="-122"/>
              </a:endParaRPr>
            </a:p>
          </p:txBody>
        </p:sp>
        <p:sp>
          <p:nvSpPr>
            <p:cNvPr id="31759" name="Text Box 15"/>
            <p:cNvSpPr txBox="1">
              <a:spLocks noChangeArrowheads="1"/>
            </p:cNvSpPr>
            <p:nvPr/>
          </p:nvSpPr>
          <p:spPr bwMode="auto">
            <a:xfrm>
              <a:off x="4128" y="3369"/>
              <a:ext cx="624" cy="345"/>
            </a:xfrm>
            <a:prstGeom prst="rect">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ClrTx/>
                <a:buSzTx/>
                <a:buFontTx/>
                <a:buNone/>
              </a:pPr>
              <a:r>
                <a:rPr lang="zh-CN" altLang="en-US" sz="2800">
                  <a:solidFill>
                    <a:schemeClr val="bg2"/>
                  </a:solidFill>
                  <a:latin typeface="Times New Roman" panose="02020603050405020304" pitchFamily="18" charset="0"/>
                  <a:ea typeface="华文新魏" panose="02010800040101010101" pitchFamily="2" charset="-122"/>
                </a:rPr>
                <a:t>零件</a:t>
              </a:r>
              <a:endParaRPr lang="zh-CN" altLang="en-US">
                <a:solidFill>
                  <a:schemeClr val="bg2"/>
                </a:solidFill>
                <a:latin typeface="Times New Roman" panose="02020603050405020304" pitchFamily="18" charset="0"/>
                <a:ea typeface="华文新魏" panose="02010800040101010101" pitchFamily="2" charset="-122"/>
              </a:endParaRPr>
            </a:p>
          </p:txBody>
        </p:sp>
        <p:sp>
          <p:nvSpPr>
            <p:cNvPr id="31760" name="Line 16"/>
            <p:cNvSpPr>
              <a:spLocks noChangeShapeType="1"/>
            </p:cNvSpPr>
            <p:nvPr/>
          </p:nvSpPr>
          <p:spPr bwMode="auto">
            <a:xfrm>
              <a:off x="4752" y="3456"/>
              <a:ext cx="48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17"/>
            <p:cNvSpPr>
              <a:spLocks noChangeShapeType="1"/>
            </p:cNvSpPr>
            <p:nvPr/>
          </p:nvSpPr>
          <p:spPr bwMode="auto">
            <a:xfrm>
              <a:off x="4752" y="3648"/>
              <a:ext cx="48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7" name="Text Box 23"/>
            <p:cNvSpPr txBox="1">
              <a:spLocks noChangeArrowheads="1"/>
            </p:cNvSpPr>
            <p:nvPr/>
          </p:nvSpPr>
          <p:spPr bwMode="auto">
            <a:xfrm>
              <a:off x="4656" y="3216"/>
              <a:ext cx="672" cy="25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ClrTx/>
                <a:buSzTx/>
                <a:buFontTx/>
                <a:buNone/>
              </a:pPr>
              <a:r>
                <a:rPr lang="zh-CN" altLang="en-US" sz="2000">
                  <a:solidFill>
                    <a:schemeClr val="bg2"/>
                  </a:solidFill>
                  <a:latin typeface="Times New Roman" panose="02020603050405020304" pitchFamily="18" charset="0"/>
                  <a:ea typeface="华文新魏" panose="02010800040101010101" pitchFamily="2" charset="-122"/>
                </a:rPr>
                <a:t>母零件</a:t>
              </a:r>
              <a:endParaRPr lang="zh-CN" altLang="en-US">
                <a:solidFill>
                  <a:schemeClr val="bg2"/>
                </a:solidFill>
                <a:latin typeface="Times New Roman" panose="02020603050405020304" pitchFamily="18" charset="0"/>
                <a:ea typeface="华文新魏" panose="02010800040101010101" pitchFamily="2" charset="-122"/>
              </a:endParaRPr>
            </a:p>
          </p:txBody>
        </p:sp>
        <p:sp>
          <p:nvSpPr>
            <p:cNvPr id="31768" name="Text Box 24"/>
            <p:cNvSpPr txBox="1">
              <a:spLocks noChangeArrowheads="1"/>
            </p:cNvSpPr>
            <p:nvPr/>
          </p:nvSpPr>
          <p:spPr bwMode="auto">
            <a:xfrm>
              <a:off x="4656" y="3638"/>
              <a:ext cx="672" cy="25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ClrTx/>
                <a:buSzTx/>
                <a:buFontTx/>
                <a:buNone/>
              </a:pPr>
              <a:r>
                <a:rPr lang="zh-CN" altLang="en-US" sz="2000">
                  <a:solidFill>
                    <a:schemeClr val="bg2"/>
                  </a:solidFill>
                  <a:latin typeface="Times New Roman" panose="02020603050405020304" pitchFamily="18" charset="0"/>
                  <a:ea typeface="华文新魏" panose="02010800040101010101" pitchFamily="2" charset="-122"/>
                </a:rPr>
                <a:t>子零件</a:t>
              </a:r>
              <a:endParaRPr lang="zh-CN" altLang="en-US">
                <a:solidFill>
                  <a:schemeClr val="bg2"/>
                </a:solidFill>
                <a:latin typeface="Times New Roman" panose="02020603050405020304" pitchFamily="18" charset="0"/>
                <a:ea typeface="华文新魏" panose="02010800040101010101" pitchFamily="2" charset="-122"/>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7793038" cy="652463"/>
          </a:xfrm>
        </p:spPr>
        <p:txBody>
          <a:bodyPr/>
          <a:lstStyle/>
          <a:p>
            <a:r>
              <a:rPr lang="zh-CN" altLang="en-US" sz="3600" smtClean="0"/>
              <a:t>参与</a:t>
            </a:r>
            <a:endParaRPr lang="zh-CN" altLang="en-US" sz="3600" smtClean="0"/>
          </a:p>
        </p:txBody>
      </p:sp>
      <p:sp>
        <p:nvSpPr>
          <p:cNvPr id="38915" name="Rectangle 3"/>
          <p:cNvSpPr>
            <a:spLocks noGrp="1" noChangeArrowheads="1"/>
          </p:cNvSpPr>
          <p:nvPr>
            <p:ph type="body" idx="1"/>
          </p:nvPr>
        </p:nvSpPr>
        <p:spPr>
          <a:xfrm>
            <a:off x="1028700" y="1381125"/>
            <a:ext cx="7469188" cy="5105400"/>
          </a:xfrm>
        </p:spPr>
        <p:txBody>
          <a:bodyPr/>
          <a:lstStyle/>
          <a:p>
            <a:pPr>
              <a:lnSpc>
                <a:spcPct val="150000"/>
              </a:lnSpc>
            </a:pPr>
            <a:r>
              <a:rPr lang="zh-CN" altLang="en-US" dirty="0" smtClean="0">
                <a:latin typeface="华文新魏" panose="02010800040101010101" pitchFamily="2" charset="-122"/>
              </a:rPr>
              <a:t>参与（</a:t>
            </a:r>
            <a:r>
              <a:rPr lang="en-US" altLang="zh-CN" dirty="0" smtClean="0">
                <a:latin typeface="华文新魏" panose="02010800040101010101" pitchFamily="2" charset="-122"/>
              </a:rPr>
              <a:t>Participation）</a:t>
            </a:r>
            <a:endParaRPr lang="en-US" altLang="zh-CN" dirty="0" smtClean="0">
              <a:latin typeface="华文新魏" panose="02010800040101010101" pitchFamily="2" charset="-122"/>
            </a:endParaRPr>
          </a:p>
          <a:p>
            <a:pPr lvl="1">
              <a:lnSpc>
                <a:spcPct val="150000"/>
              </a:lnSpc>
            </a:pPr>
            <a:r>
              <a:rPr lang="zh-CN" altLang="en-US" dirty="0" smtClean="0">
                <a:latin typeface="华文新魏" panose="02010800040101010101" pitchFamily="2" charset="-122"/>
              </a:rPr>
              <a:t>实体集之间的关联称为参与，即实体参与联系</a:t>
            </a:r>
            <a:endParaRPr lang="zh-CN" altLang="en-US" dirty="0" smtClean="0">
              <a:latin typeface="华文新魏" panose="02010800040101010101" pitchFamily="2" charset="-122"/>
            </a:endParaRPr>
          </a:p>
          <a:p>
            <a:pPr lvl="1">
              <a:lnSpc>
                <a:spcPct val="150000"/>
              </a:lnSpc>
            </a:pPr>
            <a:r>
              <a:rPr lang="zh-CN" altLang="en-US" dirty="0" smtClean="0">
                <a:latin typeface="华文新魏" panose="02010800040101010101" pitchFamily="2" charset="-122"/>
              </a:rPr>
              <a:t>如王军选修“数据库基础”，表示实体“王军”与 “数据库基础”参与了联系“选修”</a:t>
            </a:r>
            <a:endParaRPr lang="en-US" altLang="zh-CN" dirty="0" smtClean="0">
              <a:latin typeface="华文新魏" panose="02010800040101010101" pitchFamily="2" charset="-122"/>
            </a:endParaRPr>
          </a:p>
          <a:p>
            <a:pPr lvl="1">
              <a:lnSpc>
                <a:spcPct val="150000"/>
              </a:lnSpc>
            </a:pPr>
            <a:r>
              <a:rPr lang="zh-CN" altLang="en-US" dirty="0" smtClean="0">
                <a:latin typeface="华文新魏" panose="02010800040101010101" pitchFamily="2" charset="-122"/>
              </a:rPr>
              <a:t>全部参与</a:t>
            </a:r>
            <a:endParaRPr lang="en-US" altLang="zh-CN" dirty="0" smtClean="0">
              <a:latin typeface="华文新魏" panose="02010800040101010101" pitchFamily="2" charset="-122"/>
            </a:endParaRPr>
          </a:p>
          <a:p>
            <a:pPr lvl="2">
              <a:lnSpc>
                <a:spcPct val="150000"/>
              </a:lnSpc>
            </a:pPr>
            <a:r>
              <a:rPr lang="zh-CN" altLang="en-US" dirty="0" smtClean="0">
                <a:latin typeface="华文新魏" panose="02010800040101010101" pitchFamily="2" charset="-122"/>
              </a:rPr>
              <a:t>图书和出版社</a:t>
            </a:r>
            <a:endParaRPr lang="en-US" altLang="zh-CN" dirty="0" smtClean="0">
              <a:latin typeface="华文新魏" panose="02010800040101010101" pitchFamily="2" charset="-122"/>
            </a:endParaRPr>
          </a:p>
          <a:p>
            <a:pPr lvl="2">
              <a:lnSpc>
                <a:spcPct val="150000"/>
              </a:lnSpc>
            </a:pPr>
            <a:r>
              <a:rPr lang="zh-CN" altLang="en-US" dirty="0" smtClean="0">
                <a:latin typeface="华文新魏" panose="02010800040101010101" pitchFamily="2" charset="-122"/>
              </a:rPr>
              <a:t>图书和作者</a:t>
            </a:r>
            <a:endParaRPr lang="zh-CN" altLang="en-US" dirty="0" smtClean="0">
              <a:latin typeface="华文新魏" panose="02010800040101010101" pitchFamily="2" charset="-122"/>
            </a:endParaRPr>
          </a:p>
        </p:txBody>
      </p:sp>
      <p:grpSp>
        <p:nvGrpSpPr>
          <p:cNvPr id="4" name="Group 4"/>
          <p:cNvGrpSpPr/>
          <p:nvPr/>
        </p:nvGrpSpPr>
        <p:grpSpPr bwMode="auto">
          <a:xfrm>
            <a:off x="1965324" y="5250996"/>
            <a:ext cx="5643789" cy="355147"/>
            <a:chOff x="748" y="3430"/>
            <a:chExt cx="3297" cy="255"/>
          </a:xfrm>
        </p:grpSpPr>
        <p:sp>
          <p:nvSpPr>
            <p:cNvPr id="5" name="Rectangle 5"/>
            <p:cNvSpPr>
              <a:spLocks noChangeArrowheads="1"/>
            </p:cNvSpPr>
            <p:nvPr/>
          </p:nvSpPr>
          <p:spPr bwMode="auto">
            <a:xfrm>
              <a:off x="748" y="3430"/>
              <a:ext cx="569" cy="249"/>
            </a:xfrm>
            <a:prstGeom prst="rect">
              <a:avLst/>
            </a:prstGeom>
            <a:solidFill>
              <a:srgbClr val="FFFFFF"/>
            </a:solidFill>
            <a:ln w="9525">
              <a:solidFill>
                <a:srgbClr val="000000"/>
              </a:solidFill>
              <a:miter lim="800000"/>
            </a:ln>
          </p:spPr>
          <p:txBody>
            <a:bodyPr lIns="0" tIns="72000" rIns="0"/>
            <a:lstStyle/>
            <a:p>
              <a:pPr algn="ctr">
                <a:lnSpc>
                  <a:spcPct val="100000"/>
                </a:lnSpc>
                <a:spcBef>
                  <a:spcPct val="50000"/>
                </a:spcBef>
                <a:buClrTx/>
                <a:buSzTx/>
                <a:buFontTx/>
                <a:buNone/>
              </a:pPr>
              <a:r>
                <a:rPr lang="zh-CN" altLang="en-US" sz="1600">
                  <a:solidFill>
                    <a:srgbClr val="000000"/>
                  </a:solidFill>
                  <a:latin typeface="Times New Roman" panose="02020603050405020304" pitchFamily="18" charset="0"/>
                </a:rPr>
                <a:t>作者</a:t>
              </a:r>
              <a:endParaRPr lang="zh-CN" altLang="en-US" sz="1600">
                <a:solidFill>
                  <a:srgbClr val="000000"/>
                </a:solidFill>
                <a:latin typeface="Times New Roman" panose="02020603050405020304" pitchFamily="18" charset="0"/>
              </a:endParaRPr>
            </a:p>
          </p:txBody>
        </p:sp>
        <p:sp>
          <p:nvSpPr>
            <p:cNvPr id="6" name="AutoShape 6"/>
            <p:cNvSpPr>
              <a:spLocks noChangeArrowheads="1"/>
            </p:cNvSpPr>
            <p:nvPr/>
          </p:nvSpPr>
          <p:spPr bwMode="auto">
            <a:xfrm>
              <a:off x="1578" y="3430"/>
              <a:ext cx="360" cy="249"/>
            </a:xfrm>
            <a:prstGeom prst="flowChartDecision">
              <a:avLst/>
            </a:prstGeom>
            <a:solidFill>
              <a:srgbClr val="FFFFFF"/>
            </a:solidFill>
            <a:ln w="9525">
              <a:solidFill>
                <a:srgbClr val="000000"/>
              </a:solidFill>
              <a:miter lim="800000"/>
            </a:ln>
          </p:spPr>
          <p:txBody>
            <a:bodyPr lIns="0" tIns="0" rIns="0" bIns="0"/>
            <a:lstStyle/>
            <a:p>
              <a:pPr algn="ctr">
                <a:lnSpc>
                  <a:spcPct val="100000"/>
                </a:lnSpc>
                <a:spcBef>
                  <a:spcPct val="50000"/>
                </a:spcBef>
                <a:buClrTx/>
                <a:buSzTx/>
                <a:buFontTx/>
                <a:buNone/>
              </a:pPr>
              <a:r>
                <a:rPr lang="zh-CN" altLang="en-US" sz="1000">
                  <a:solidFill>
                    <a:srgbClr val="000000"/>
                  </a:solidFill>
                  <a:latin typeface="Times New Roman" panose="02020603050405020304" pitchFamily="18" charset="0"/>
                </a:rPr>
                <a:t>编著</a:t>
              </a:r>
              <a:endParaRPr lang="zh-CN" altLang="en-US" sz="2000">
                <a:latin typeface="Times New Roman" panose="02020603050405020304" pitchFamily="18" charset="0"/>
              </a:endParaRPr>
            </a:p>
          </p:txBody>
        </p:sp>
        <p:sp>
          <p:nvSpPr>
            <p:cNvPr id="7" name="Line 7"/>
            <p:cNvSpPr>
              <a:spLocks noChangeShapeType="1"/>
            </p:cNvSpPr>
            <p:nvPr/>
          </p:nvSpPr>
          <p:spPr bwMode="auto">
            <a:xfrm flipH="1">
              <a:off x="1327" y="3555"/>
              <a:ext cx="23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Rectangle 8"/>
            <p:cNvSpPr>
              <a:spLocks noChangeArrowheads="1"/>
            </p:cNvSpPr>
            <p:nvPr/>
          </p:nvSpPr>
          <p:spPr bwMode="auto">
            <a:xfrm>
              <a:off x="2245" y="3436"/>
              <a:ext cx="432" cy="249"/>
            </a:xfrm>
            <a:prstGeom prst="rect">
              <a:avLst/>
            </a:prstGeom>
            <a:solidFill>
              <a:srgbClr val="FFFFFF"/>
            </a:solidFill>
            <a:ln w="9525">
              <a:solidFill>
                <a:srgbClr val="000000"/>
              </a:solidFill>
              <a:miter lim="800000"/>
            </a:ln>
          </p:spPr>
          <p:txBody>
            <a:bodyPr lIns="0" tIns="72000" rIns="0"/>
            <a:lstStyle/>
            <a:p>
              <a:pPr algn="ctr">
                <a:lnSpc>
                  <a:spcPct val="100000"/>
                </a:lnSpc>
                <a:spcBef>
                  <a:spcPct val="50000"/>
                </a:spcBef>
                <a:buClrTx/>
                <a:buSzTx/>
                <a:buFontTx/>
                <a:buNone/>
              </a:pPr>
              <a:r>
                <a:rPr lang="zh-CN" altLang="en-US" sz="1600">
                  <a:solidFill>
                    <a:srgbClr val="000000"/>
                  </a:solidFill>
                  <a:latin typeface="Times New Roman" panose="02020603050405020304" pitchFamily="18" charset="0"/>
                </a:rPr>
                <a:t>图书</a:t>
              </a:r>
              <a:endParaRPr lang="zh-CN" altLang="en-US" sz="2000">
                <a:latin typeface="Times New Roman" panose="02020603050405020304" pitchFamily="18" charset="0"/>
              </a:endParaRPr>
            </a:p>
          </p:txBody>
        </p:sp>
        <p:sp>
          <p:nvSpPr>
            <p:cNvPr id="9" name="Rectangle 9"/>
            <p:cNvSpPr>
              <a:spLocks noChangeArrowheads="1"/>
            </p:cNvSpPr>
            <p:nvPr/>
          </p:nvSpPr>
          <p:spPr bwMode="auto">
            <a:xfrm>
              <a:off x="3613" y="3436"/>
              <a:ext cx="432" cy="249"/>
            </a:xfrm>
            <a:prstGeom prst="rect">
              <a:avLst/>
            </a:prstGeom>
            <a:solidFill>
              <a:srgbClr val="FFFFFF"/>
            </a:solidFill>
            <a:ln w="9525">
              <a:solidFill>
                <a:srgbClr val="000000"/>
              </a:solidFill>
              <a:miter lim="800000"/>
            </a:ln>
          </p:spPr>
          <p:txBody>
            <a:bodyPr lIns="0" tIns="72000" rIns="0"/>
            <a:lstStyle/>
            <a:p>
              <a:pPr algn="ctr">
                <a:lnSpc>
                  <a:spcPct val="100000"/>
                </a:lnSpc>
                <a:spcBef>
                  <a:spcPct val="50000"/>
                </a:spcBef>
                <a:buClrTx/>
                <a:buSzTx/>
                <a:buFontTx/>
                <a:buNone/>
              </a:pPr>
              <a:r>
                <a:rPr lang="zh-CN" altLang="en-US" sz="1600">
                  <a:solidFill>
                    <a:srgbClr val="000000"/>
                  </a:solidFill>
                  <a:latin typeface="Times New Roman" panose="02020603050405020304" pitchFamily="18" charset="0"/>
                </a:rPr>
                <a:t>出版社</a:t>
              </a:r>
              <a:endParaRPr lang="zh-CN" altLang="en-US" sz="2000">
                <a:latin typeface="Times New Roman" panose="02020603050405020304" pitchFamily="18" charset="0"/>
              </a:endParaRPr>
            </a:p>
          </p:txBody>
        </p:sp>
        <p:sp>
          <p:nvSpPr>
            <p:cNvPr id="10" name="AutoShape 10"/>
            <p:cNvSpPr>
              <a:spLocks noChangeArrowheads="1"/>
            </p:cNvSpPr>
            <p:nvPr/>
          </p:nvSpPr>
          <p:spPr bwMode="auto">
            <a:xfrm>
              <a:off x="2971" y="3430"/>
              <a:ext cx="360" cy="249"/>
            </a:xfrm>
            <a:prstGeom prst="flowChartDecision">
              <a:avLst/>
            </a:prstGeom>
            <a:solidFill>
              <a:srgbClr val="FFFFFF"/>
            </a:solidFill>
            <a:ln w="9525">
              <a:solidFill>
                <a:srgbClr val="000000"/>
              </a:solidFill>
              <a:miter lim="800000"/>
            </a:ln>
          </p:spPr>
          <p:txBody>
            <a:bodyPr lIns="0" tIns="0" rIns="0" bIns="0"/>
            <a:lstStyle/>
            <a:p>
              <a:pPr algn="ctr">
                <a:lnSpc>
                  <a:spcPct val="100000"/>
                </a:lnSpc>
                <a:spcBef>
                  <a:spcPct val="50000"/>
                </a:spcBef>
                <a:buClrTx/>
                <a:buSzTx/>
                <a:buFontTx/>
                <a:buNone/>
              </a:pPr>
              <a:r>
                <a:rPr lang="zh-CN" altLang="en-US" sz="1000">
                  <a:solidFill>
                    <a:srgbClr val="000000"/>
                  </a:solidFill>
                  <a:latin typeface="Times New Roman" panose="02020603050405020304" pitchFamily="18" charset="0"/>
                </a:rPr>
                <a:t>出版</a:t>
              </a:r>
              <a:endParaRPr lang="zh-CN" altLang="en-US" sz="2000">
                <a:latin typeface="Times New Roman" panose="02020603050405020304" pitchFamily="18" charset="0"/>
              </a:endParaRPr>
            </a:p>
          </p:txBody>
        </p:sp>
        <p:sp>
          <p:nvSpPr>
            <p:cNvPr id="11" name="Line 11"/>
            <p:cNvSpPr>
              <a:spLocks noChangeShapeType="1"/>
            </p:cNvSpPr>
            <p:nvPr/>
          </p:nvSpPr>
          <p:spPr bwMode="auto">
            <a:xfrm>
              <a:off x="2677" y="3541"/>
              <a:ext cx="30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a:off x="3325" y="3561"/>
              <a:ext cx="288"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a:off x="2683" y="3577"/>
              <a:ext cx="30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a:off x="1933" y="3541"/>
              <a:ext cx="30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1939" y="3577"/>
              <a:ext cx="30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码</a:t>
            </a:r>
            <a:endParaRPr lang="zh-CN" altLang="en-US" smtClean="0">
              <a:latin typeface="宋体" panose="02010600030101010101" pitchFamily="2" charset="-122"/>
              <a:ea typeface="宋体" panose="02010600030101010101" pitchFamily="2" charset="-122"/>
            </a:endParaRPr>
          </a:p>
        </p:txBody>
      </p:sp>
      <p:sp>
        <p:nvSpPr>
          <p:cNvPr id="39939" name="Rectangle 3"/>
          <p:cNvSpPr>
            <a:spLocks noGrp="1" noChangeArrowheads="1"/>
          </p:cNvSpPr>
          <p:nvPr>
            <p:ph type="body" idx="1"/>
          </p:nvPr>
        </p:nvSpPr>
        <p:spPr>
          <a:xfrm>
            <a:off x="855663" y="1222375"/>
            <a:ext cx="7334250" cy="4965700"/>
          </a:xfrm>
        </p:spPr>
        <p:txBody>
          <a:bodyPr/>
          <a:lstStyle/>
          <a:p>
            <a:pPr>
              <a:lnSpc>
                <a:spcPct val="150000"/>
              </a:lnSpc>
            </a:pPr>
            <a:r>
              <a:rPr lang="zh-CN" altLang="en-US" sz="2000" dirty="0" smtClean="0"/>
              <a:t>实体集的</a:t>
            </a:r>
            <a:r>
              <a:rPr lang="en-US" altLang="zh-CN" sz="2000" dirty="0" smtClean="0"/>
              <a:t> </a:t>
            </a:r>
            <a:r>
              <a:rPr lang="zh-CN" altLang="en-US" sz="2000" b="1" dirty="0" smtClean="0">
                <a:solidFill>
                  <a:srgbClr val="000099"/>
                </a:solidFill>
              </a:rPr>
              <a:t>超码</a:t>
            </a:r>
            <a:r>
              <a:rPr lang="en-US" altLang="zh-CN" sz="2000" dirty="0" smtClean="0"/>
              <a:t> </a:t>
            </a:r>
            <a:r>
              <a:rPr lang="zh-CN" altLang="en-US" sz="2000" dirty="0" smtClean="0"/>
              <a:t>是一个或多个属性的集合，这些属性的值可以使我们唯一地标识一个实体</a:t>
            </a:r>
            <a:r>
              <a:rPr lang="en-US" altLang="zh-CN" sz="2000" dirty="0" smtClean="0"/>
              <a:t>.</a:t>
            </a:r>
            <a:endParaRPr lang="en-US" altLang="zh-CN" sz="2000" dirty="0" smtClean="0"/>
          </a:p>
          <a:p>
            <a:pPr>
              <a:lnSpc>
                <a:spcPct val="150000"/>
              </a:lnSpc>
            </a:pPr>
            <a:r>
              <a:rPr lang="zh-CN" altLang="en-US" sz="2000" dirty="0" smtClean="0"/>
              <a:t>实体集的</a:t>
            </a:r>
            <a:r>
              <a:rPr lang="en-US" altLang="zh-CN" sz="2000" dirty="0" smtClean="0"/>
              <a:t> </a:t>
            </a:r>
            <a:r>
              <a:rPr lang="zh-CN" altLang="en-US" sz="2000" b="1" dirty="0" smtClean="0">
                <a:solidFill>
                  <a:srgbClr val="000099"/>
                </a:solidFill>
              </a:rPr>
              <a:t>候选码</a:t>
            </a:r>
            <a:r>
              <a:rPr lang="en-US" altLang="zh-CN" sz="2000" dirty="0" smtClean="0"/>
              <a:t> </a:t>
            </a:r>
            <a:r>
              <a:rPr lang="zh-CN" altLang="en-US" sz="2000" dirty="0" smtClean="0"/>
              <a:t>是一个最小超码</a:t>
            </a:r>
            <a:endParaRPr lang="en-US" altLang="zh-CN" sz="2000" dirty="0" smtClean="0"/>
          </a:p>
          <a:p>
            <a:pPr lvl="1">
              <a:lnSpc>
                <a:spcPct val="150000"/>
              </a:lnSpc>
            </a:pPr>
            <a:r>
              <a:rPr lang="en-US" altLang="zh-CN" i="1" dirty="0" smtClean="0"/>
              <a:t>ID</a:t>
            </a:r>
            <a:r>
              <a:rPr lang="en-US" altLang="zh-CN" dirty="0" smtClean="0"/>
              <a:t> </a:t>
            </a:r>
            <a:r>
              <a:rPr lang="zh-CN" altLang="en-US" dirty="0" smtClean="0"/>
              <a:t>是 </a:t>
            </a:r>
            <a:r>
              <a:rPr lang="en-US" altLang="zh-CN" i="1" dirty="0" smtClean="0"/>
              <a:t>instructor </a:t>
            </a:r>
            <a:r>
              <a:rPr lang="zh-CN" altLang="en-US" i="1" dirty="0" smtClean="0"/>
              <a:t>的一个候选码</a:t>
            </a:r>
            <a:endParaRPr lang="en-US" altLang="zh-CN" dirty="0" smtClean="0"/>
          </a:p>
          <a:p>
            <a:pPr lvl="1">
              <a:lnSpc>
                <a:spcPct val="150000"/>
              </a:lnSpc>
            </a:pPr>
            <a:r>
              <a:rPr lang="en-US" altLang="zh-CN" i="1" dirty="0" err="1" smtClean="0"/>
              <a:t>course_id</a:t>
            </a:r>
            <a:r>
              <a:rPr lang="en-US" altLang="zh-CN" dirty="0" smtClean="0"/>
              <a:t> </a:t>
            </a:r>
            <a:r>
              <a:rPr lang="zh-CN" altLang="en-US" dirty="0" smtClean="0"/>
              <a:t>是 </a:t>
            </a:r>
            <a:r>
              <a:rPr lang="en-US" altLang="zh-CN" i="1" dirty="0" smtClean="0"/>
              <a:t>course </a:t>
            </a:r>
            <a:r>
              <a:rPr lang="zh-CN" altLang="en-US" i="1" dirty="0" smtClean="0"/>
              <a:t>的一个候选码</a:t>
            </a:r>
            <a:endParaRPr lang="en-US" altLang="zh-CN" dirty="0" smtClean="0"/>
          </a:p>
          <a:p>
            <a:pPr>
              <a:lnSpc>
                <a:spcPct val="150000"/>
              </a:lnSpc>
            </a:pPr>
            <a:r>
              <a:rPr lang="zh-CN" altLang="en-US" sz="2000" dirty="0" smtClean="0"/>
              <a:t>虽然可能存在多个候选码</a:t>
            </a:r>
            <a:r>
              <a:rPr lang="en-US" altLang="zh-CN" sz="2000" dirty="0" smtClean="0"/>
              <a:t>, </a:t>
            </a:r>
            <a:r>
              <a:rPr lang="zh-CN" altLang="en-US" sz="2000" dirty="0" smtClean="0"/>
              <a:t>只有一个候选码被选为</a:t>
            </a:r>
            <a:r>
              <a:rPr lang="en-US" altLang="zh-CN" sz="2000" dirty="0" smtClean="0"/>
              <a:t> </a:t>
            </a:r>
            <a:r>
              <a:rPr lang="zh-CN" altLang="en-US" sz="2000" b="1" dirty="0" smtClean="0">
                <a:solidFill>
                  <a:srgbClr val="000099"/>
                </a:solidFill>
              </a:rPr>
              <a:t>主</a:t>
            </a:r>
            <a:r>
              <a:rPr lang="zh-CN" altLang="en-US" sz="2000" b="1" dirty="0" smtClean="0">
                <a:solidFill>
                  <a:srgbClr val="000099"/>
                </a:solidFill>
              </a:rPr>
              <a:t>码</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联系集的码</a:t>
            </a:r>
            <a:endParaRPr lang="zh-CN" altLang="en-US" smtClean="0">
              <a:latin typeface="宋体" panose="02010600030101010101" pitchFamily="2" charset="-122"/>
              <a:ea typeface="宋体" panose="02010600030101010101" pitchFamily="2" charset="-122"/>
            </a:endParaRPr>
          </a:p>
        </p:txBody>
      </p:sp>
      <p:sp>
        <p:nvSpPr>
          <p:cNvPr id="41987" name="Rectangle 3"/>
          <p:cNvSpPr>
            <a:spLocks noGrp="1" noChangeArrowheads="1"/>
          </p:cNvSpPr>
          <p:nvPr>
            <p:ph type="body" idx="1"/>
          </p:nvPr>
        </p:nvSpPr>
        <p:spPr>
          <a:xfrm>
            <a:off x="855663" y="1222375"/>
            <a:ext cx="7410450" cy="4876800"/>
          </a:xfrm>
        </p:spPr>
        <p:txBody>
          <a:bodyPr/>
          <a:lstStyle/>
          <a:p>
            <a:pPr>
              <a:lnSpc>
                <a:spcPct val="150000"/>
              </a:lnSpc>
            </a:pPr>
            <a:r>
              <a:rPr lang="zh-CN" altLang="en-US" smtClean="0"/>
              <a:t>参与实体集合的主键组合形成联系集的超码</a:t>
            </a:r>
            <a:r>
              <a:rPr lang="en-US" altLang="zh-CN" smtClean="0"/>
              <a:t>.</a:t>
            </a:r>
            <a:endParaRPr lang="en-US" altLang="zh-CN" smtClean="0"/>
          </a:p>
          <a:p>
            <a:pPr lvl="1">
              <a:lnSpc>
                <a:spcPct val="150000"/>
              </a:lnSpc>
            </a:pPr>
            <a:r>
              <a:rPr lang="en-US" altLang="zh-CN" smtClean="0"/>
              <a:t>(</a:t>
            </a:r>
            <a:r>
              <a:rPr lang="en-US" altLang="zh-CN" i="1" smtClean="0"/>
              <a:t>s_id, i_id</a:t>
            </a:r>
            <a:r>
              <a:rPr lang="en-US" altLang="zh-CN" smtClean="0"/>
              <a:t>) </a:t>
            </a:r>
            <a:r>
              <a:rPr lang="zh-CN" altLang="en-US" smtClean="0"/>
              <a:t>是 </a:t>
            </a:r>
            <a:r>
              <a:rPr lang="en-US" altLang="zh-CN" i="1" smtClean="0"/>
              <a:t>advisor </a:t>
            </a:r>
            <a:r>
              <a:rPr lang="zh-CN" altLang="en-US" smtClean="0"/>
              <a:t>的超码</a:t>
            </a:r>
            <a:endParaRPr lang="zh-CN" altLang="en-US" smtClean="0"/>
          </a:p>
          <a:p>
            <a:pPr lvl="1">
              <a:lnSpc>
                <a:spcPct val="150000"/>
              </a:lnSpc>
            </a:pPr>
            <a:r>
              <a:rPr lang="en-US" altLang="zh-CN" i="1" smtClean="0"/>
              <a:t>NOTE:  </a:t>
            </a:r>
            <a:r>
              <a:rPr lang="zh-CN" altLang="en-US" smtClean="0"/>
              <a:t>这意味着</a:t>
            </a:r>
            <a:r>
              <a:rPr lang="zh-CN" altLang="en-US" b="1" smtClean="0">
                <a:solidFill>
                  <a:srgbClr val="000099"/>
                </a:solidFill>
              </a:rPr>
              <a:t>一对实体在特定联系集中至多有一个关系</a:t>
            </a:r>
            <a:r>
              <a:rPr lang="zh-CN" altLang="en-US" smtClean="0"/>
              <a:t>  </a:t>
            </a:r>
            <a:endParaRPr lang="zh-CN" altLang="en-US" smtClean="0"/>
          </a:p>
          <a:p>
            <a:pPr lvl="2">
              <a:lnSpc>
                <a:spcPct val="150000"/>
              </a:lnSpc>
            </a:pPr>
            <a:r>
              <a:rPr lang="zh-CN" altLang="en-US" sz="1600" smtClean="0"/>
              <a:t>例如</a:t>
            </a:r>
            <a:r>
              <a:rPr lang="en-US" altLang="zh-CN" sz="1600" smtClean="0"/>
              <a:t>: </a:t>
            </a:r>
            <a:r>
              <a:rPr lang="zh-CN" altLang="en-US" sz="1600" smtClean="0"/>
              <a:t>如果我们希望安排学生和其导师的多个会议</a:t>
            </a:r>
            <a:r>
              <a:rPr lang="en-US" altLang="zh-CN" sz="1600" smtClean="0"/>
              <a:t>,</a:t>
            </a:r>
            <a:r>
              <a:rPr lang="zh-CN" altLang="en-US" sz="1600" smtClean="0"/>
              <a:t>我们不能够为每个会议假设一个关系 ，我们可以用一个多值属性</a:t>
            </a:r>
            <a:endParaRPr lang="zh-CN" altLang="en-US" sz="1600" smtClean="0"/>
          </a:p>
          <a:p>
            <a:pPr>
              <a:lnSpc>
                <a:spcPct val="150000"/>
              </a:lnSpc>
            </a:pPr>
            <a:r>
              <a:rPr lang="zh-CN" altLang="en-US" smtClean="0"/>
              <a:t>决定候选码的时候必须考虑联系集的映射基数 </a:t>
            </a:r>
            <a:endParaRPr lang="zh-CN" altLang="en-US" smtClean="0"/>
          </a:p>
          <a:p>
            <a:pPr>
              <a:lnSpc>
                <a:spcPct val="150000"/>
              </a:lnSpc>
            </a:pPr>
            <a:r>
              <a:rPr lang="zh-CN" altLang="en-US" smtClean="0"/>
              <a:t>在选择主键的时候要考虑联系集的语义信息以防有多个候选码</a:t>
            </a:r>
            <a:endParaRPr lang="zh-CN" altLang="en-US"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smtClean="0">
                <a:latin typeface="宋体" panose="02010600030101010101" pitchFamily="2" charset="-122"/>
                <a:ea typeface="宋体" panose="02010600030101010101" pitchFamily="2" charset="-122"/>
              </a:rPr>
              <a:t>7.4 </a:t>
            </a:r>
            <a:r>
              <a:rPr lang="zh-CN" altLang="en-US" smtClean="0">
                <a:latin typeface="宋体" panose="02010600030101010101" pitchFamily="2" charset="-122"/>
                <a:ea typeface="宋体" panose="02010600030101010101" pitchFamily="2" charset="-122"/>
              </a:rPr>
              <a:t>冗余属性</a:t>
            </a:r>
            <a:endParaRPr lang="zh-CN" altLang="en-US" smtClean="0">
              <a:latin typeface="宋体" panose="02010600030101010101" pitchFamily="2" charset="-122"/>
              <a:ea typeface="宋体" panose="02010600030101010101" pitchFamily="2" charset="-122"/>
            </a:endParaRPr>
          </a:p>
        </p:txBody>
      </p:sp>
      <p:sp>
        <p:nvSpPr>
          <p:cNvPr id="44035" name="Rectangle 3"/>
          <p:cNvSpPr>
            <a:spLocks noGrp="1" noChangeArrowheads="1"/>
          </p:cNvSpPr>
          <p:nvPr>
            <p:ph type="body" idx="1"/>
          </p:nvPr>
        </p:nvSpPr>
        <p:spPr/>
        <p:txBody>
          <a:bodyPr/>
          <a:lstStyle/>
          <a:p>
            <a:r>
              <a:rPr lang="zh-CN" altLang="en-US" smtClean="0"/>
              <a:t>假设我们拥有实体集</a:t>
            </a:r>
            <a:endParaRPr lang="en-US" altLang="zh-CN" smtClean="0"/>
          </a:p>
          <a:p>
            <a:pPr lvl="1"/>
            <a:r>
              <a:rPr lang="en-US" altLang="zh-CN" i="1" smtClean="0"/>
              <a:t>instructor</a:t>
            </a:r>
            <a:r>
              <a:rPr lang="en-US" altLang="zh-CN" smtClean="0"/>
              <a:t>, </a:t>
            </a:r>
            <a:r>
              <a:rPr lang="zh-CN" altLang="en-US" smtClean="0"/>
              <a:t>具有属性</a:t>
            </a:r>
            <a:r>
              <a:rPr lang="en-US" altLang="zh-CN" smtClean="0"/>
              <a:t> </a:t>
            </a:r>
            <a:r>
              <a:rPr lang="en-US" altLang="zh-CN" i="1" smtClean="0"/>
              <a:t>dept_name</a:t>
            </a:r>
            <a:endParaRPr lang="en-US" altLang="zh-CN" i="1" smtClean="0"/>
          </a:p>
          <a:p>
            <a:pPr lvl="1"/>
            <a:r>
              <a:rPr lang="en-US" altLang="zh-CN" i="1" smtClean="0"/>
              <a:t>department</a:t>
            </a:r>
            <a:endParaRPr lang="en-US" altLang="zh-CN" i="1" smtClean="0"/>
          </a:p>
          <a:p>
            <a:pPr lvl="1">
              <a:buFont typeface="Monotype Sorts" charset="2"/>
              <a:buNone/>
            </a:pPr>
            <a:r>
              <a:rPr lang="zh-CN" altLang="en-US" smtClean="0"/>
              <a:t>和一个关系</a:t>
            </a:r>
            <a:endParaRPr lang="en-US" altLang="zh-CN" smtClean="0"/>
          </a:p>
          <a:p>
            <a:pPr lvl="1"/>
            <a:r>
              <a:rPr lang="en-US" altLang="zh-CN" i="1" smtClean="0"/>
              <a:t>inst_dept</a:t>
            </a:r>
            <a:r>
              <a:rPr lang="en-US" altLang="zh-CN" smtClean="0"/>
              <a:t> </a:t>
            </a:r>
            <a:r>
              <a:rPr lang="zh-CN" altLang="en-US" smtClean="0"/>
              <a:t>联系</a:t>
            </a:r>
            <a:r>
              <a:rPr lang="en-US" altLang="zh-CN" smtClean="0"/>
              <a:t> </a:t>
            </a:r>
            <a:r>
              <a:rPr lang="en-US" altLang="zh-CN" i="1" smtClean="0"/>
              <a:t>instructor</a:t>
            </a:r>
            <a:r>
              <a:rPr lang="en-US" altLang="zh-CN" smtClean="0"/>
              <a:t> </a:t>
            </a:r>
            <a:r>
              <a:rPr lang="zh-CN" altLang="en-US" smtClean="0"/>
              <a:t>和</a:t>
            </a:r>
            <a:r>
              <a:rPr lang="en-US" altLang="zh-CN" smtClean="0"/>
              <a:t> </a:t>
            </a:r>
            <a:r>
              <a:rPr lang="en-US" altLang="zh-CN" i="1" smtClean="0"/>
              <a:t>department</a:t>
            </a:r>
            <a:endParaRPr lang="en-US" altLang="zh-CN" i="1" smtClean="0"/>
          </a:p>
          <a:p>
            <a:r>
              <a:rPr lang="zh-CN" altLang="en-US" smtClean="0"/>
              <a:t>实体</a:t>
            </a:r>
            <a:r>
              <a:rPr lang="en-US" altLang="zh-CN" smtClean="0"/>
              <a:t> </a:t>
            </a:r>
            <a:r>
              <a:rPr lang="en-US" altLang="zh-CN" i="1" smtClean="0"/>
              <a:t>instructor</a:t>
            </a:r>
            <a:r>
              <a:rPr lang="en-US" altLang="zh-CN" smtClean="0"/>
              <a:t> </a:t>
            </a:r>
            <a:r>
              <a:rPr lang="zh-CN" altLang="en-US" smtClean="0"/>
              <a:t>中属性 </a:t>
            </a:r>
            <a:r>
              <a:rPr lang="en-US" altLang="zh-CN" i="1" smtClean="0"/>
              <a:t>dept_name  </a:t>
            </a:r>
            <a:r>
              <a:rPr lang="zh-CN" altLang="en-US" smtClean="0"/>
              <a:t>是冗余的，因为有明确的关系</a:t>
            </a:r>
            <a:r>
              <a:rPr lang="en-US" altLang="zh-CN" i="1" smtClean="0"/>
              <a:t>inst_dept</a:t>
            </a:r>
            <a:r>
              <a:rPr lang="en-US" altLang="zh-CN" smtClean="0"/>
              <a:t> </a:t>
            </a:r>
            <a:r>
              <a:rPr lang="zh-CN" altLang="en-US" smtClean="0"/>
              <a:t>联系 </a:t>
            </a:r>
            <a:r>
              <a:rPr lang="en-US" altLang="zh-CN" smtClean="0"/>
              <a:t>instructors </a:t>
            </a:r>
            <a:r>
              <a:rPr lang="zh-CN" altLang="en-US" smtClean="0"/>
              <a:t>和</a:t>
            </a:r>
            <a:r>
              <a:rPr lang="en-US" altLang="zh-CN" smtClean="0"/>
              <a:t> departments</a:t>
            </a:r>
            <a:endParaRPr lang="en-US" altLang="zh-CN" smtClean="0"/>
          </a:p>
          <a:p>
            <a:pPr lvl="1"/>
            <a:r>
              <a:rPr lang="zh-CN" altLang="en-US" smtClean="0"/>
              <a:t>属性</a:t>
            </a:r>
            <a:r>
              <a:rPr lang="en-US" altLang="zh-CN" smtClean="0"/>
              <a:t>dept_name </a:t>
            </a:r>
            <a:r>
              <a:rPr lang="zh-CN" altLang="en-US" smtClean="0"/>
              <a:t>在两个实体集中都出现了，他在实体集</a:t>
            </a:r>
            <a:r>
              <a:rPr lang="en-US" altLang="zh-CN" smtClean="0"/>
              <a:t> </a:t>
            </a:r>
            <a:r>
              <a:rPr lang="en-US" altLang="zh-CN" i="1" smtClean="0"/>
              <a:t>instructor </a:t>
            </a:r>
            <a:r>
              <a:rPr lang="zh-CN" altLang="en-US" i="1" smtClean="0"/>
              <a:t>中是冗余的，需要将其移除。</a:t>
            </a:r>
            <a:endParaRPr lang="en-US" altLang="zh-CN" smtClean="0"/>
          </a:p>
          <a:p>
            <a:pPr lvl="1"/>
            <a:r>
              <a:rPr lang="en-US" altLang="zh-CN" smtClean="0"/>
              <a:t>BUT: when converting back to tables, in some cases the attribute gets reintroduced, as we will see.</a:t>
            </a:r>
            <a:endParaRPr lang="en-US" altLang="zh-CN"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69900" y="85725"/>
            <a:ext cx="8267700" cy="609600"/>
          </a:xfrm>
        </p:spPr>
        <p:txBody>
          <a:bodyPr/>
          <a:lstStyle/>
          <a:p>
            <a:r>
              <a:rPr lang="en-US" altLang="zh-CN" smtClean="0">
                <a:latin typeface="宋体" panose="02010600030101010101" pitchFamily="2" charset="-122"/>
                <a:ea typeface="宋体" panose="02010600030101010101" pitchFamily="2" charset="-122"/>
              </a:rPr>
              <a:t>7.5 </a:t>
            </a:r>
            <a:r>
              <a:rPr lang="zh-CN" altLang="en-US" smtClean="0">
                <a:latin typeface="宋体" panose="02010600030101010101" pitchFamily="2" charset="-122"/>
                <a:ea typeface="宋体" panose="02010600030101010101" pitchFamily="2" charset="-122"/>
              </a:rPr>
              <a:t>实体</a:t>
            </a:r>
            <a:r>
              <a:rPr lang="en-US" altLang="zh-CN" smtClean="0">
                <a:latin typeface="宋体" panose="02010600030101010101" pitchFamily="2" charset="-122"/>
                <a:ea typeface="宋体" panose="02010600030101010101" pitchFamily="2" charset="-122"/>
              </a:rPr>
              <a:t>-</a:t>
            </a:r>
            <a:r>
              <a:rPr lang="zh-CN" altLang="en-US" smtClean="0">
                <a:latin typeface="宋体" panose="02010600030101010101" pitchFamily="2" charset="-122"/>
                <a:ea typeface="宋体" panose="02010600030101010101" pitchFamily="2" charset="-122"/>
              </a:rPr>
              <a:t>联系图</a:t>
            </a:r>
            <a:endParaRPr lang="zh-CN" altLang="en-US" smtClean="0">
              <a:latin typeface="宋体" panose="02010600030101010101" pitchFamily="2" charset="-122"/>
              <a:ea typeface="宋体" panose="02010600030101010101" pitchFamily="2" charset="-122"/>
            </a:endParaRPr>
          </a:p>
        </p:txBody>
      </p:sp>
      <p:sp>
        <p:nvSpPr>
          <p:cNvPr id="46083" name="Rectangle 3"/>
          <p:cNvSpPr>
            <a:spLocks noChangeArrowheads="1"/>
          </p:cNvSpPr>
          <p:nvPr/>
        </p:nvSpPr>
        <p:spPr bwMode="auto">
          <a:xfrm>
            <a:off x="855663" y="3494088"/>
            <a:ext cx="8505825"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r>
              <a:rPr lang="zh-CN" altLang="en-US" sz="1800"/>
              <a:t>分成两部分的矩形代表实体集</a:t>
            </a:r>
            <a:endParaRPr lang="en-US" altLang="zh-CN" sz="1800"/>
          </a:p>
          <a:p>
            <a:r>
              <a:rPr lang="zh-CN" altLang="en-US" sz="1800"/>
              <a:t>菱形代表联系集</a:t>
            </a:r>
            <a:endParaRPr lang="en-US" altLang="zh-CN" sz="1800"/>
          </a:p>
          <a:p>
            <a:r>
              <a:rPr lang="zh-CN" altLang="en-US" sz="1800"/>
              <a:t>属性在实体集矩形中列出</a:t>
            </a:r>
            <a:endParaRPr lang="en-US" altLang="zh-CN" sz="1800"/>
          </a:p>
          <a:p>
            <a:r>
              <a:rPr lang="zh-CN" altLang="en-US" sz="1800"/>
              <a:t>构成主码的属性以下划线标明</a:t>
            </a:r>
            <a:endParaRPr lang="en-US" altLang="zh-CN" sz="1800"/>
          </a:p>
        </p:txBody>
      </p:sp>
      <p:pic>
        <p:nvPicPr>
          <p:cNvPr id="4608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4738" y="1501775"/>
            <a:ext cx="7464425"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792163" y="192088"/>
            <a:ext cx="7831137" cy="547687"/>
          </a:xfrm>
        </p:spPr>
        <p:txBody>
          <a:bodyPr/>
          <a:lstStyle/>
          <a:p>
            <a:pPr>
              <a:defRPr/>
            </a:pPr>
            <a:r>
              <a:rPr lang="zh-CN" altLang="en-US" sz="2400" dirty="0" smtClean="0">
                <a:effectLst>
                  <a:outerShdw blurRad="38100" dist="38100" dir="2700000" algn="tl">
                    <a:srgbClr val="C0C0C0"/>
                  </a:outerShdw>
                </a:effectLst>
                <a:latin typeface="宋体" panose="02010600030101010101" pitchFamily="2" charset="-122"/>
                <a:ea typeface="宋体" panose="02010600030101010101" pitchFamily="2" charset="-122"/>
              </a:rPr>
              <a:t>拥有复合，多值，派生属性的实体</a:t>
            </a:r>
            <a:endParaRPr lang="en-US" altLang="zh-CN" sz="2400"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pic>
        <p:nvPicPr>
          <p:cNvPr id="4813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5675" y="1023938"/>
            <a:ext cx="2519363"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拥有属性的联系集</a:t>
            </a:r>
            <a:endParaRPr lang="zh-CN" altLang="en-US" smtClean="0">
              <a:latin typeface="宋体" panose="02010600030101010101" pitchFamily="2" charset="-122"/>
              <a:ea typeface="宋体" panose="02010600030101010101" pitchFamily="2" charset="-122"/>
            </a:endParaRPr>
          </a:p>
        </p:txBody>
      </p:sp>
      <p:pic>
        <p:nvPicPr>
          <p:cNvPr id="5017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9613" y="1603375"/>
            <a:ext cx="762635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角色</a:t>
            </a:r>
            <a:endParaRPr lang="zh-CN" altLang="en-US" smtClean="0">
              <a:latin typeface="宋体" panose="02010600030101010101" pitchFamily="2" charset="-122"/>
              <a:ea typeface="宋体" panose="02010600030101010101" pitchFamily="2" charset="-122"/>
            </a:endParaRPr>
          </a:p>
        </p:txBody>
      </p:sp>
      <p:sp>
        <p:nvSpPr>
          <p:cNvPr id="52227" name="Rectangle 3"/>
          <p:cNvSpPr>
            <a:spLocks noGrp="1" noChangeArrowheads="1"/>
          </p:cNvSpPr>
          <p:nvPr>
            <p:ph type="body" idx="1"/>
          </p:nvPr>
        </p:nvSpPr>
        <p:spPr>
          <a:xfrm>
            <a:off x="855663" y="1222375"/>
            <a:ext cx="7791450" cy="1123950"/>
          </a:xfrm>
        </p:spPr>
        <p:txBody>
          <a:bodyPr/>
          <a:lstStyle/>
          <a:p>
            <a:r>
              <a:rPr kumimoji="0" lang="zh-CN" altLang="en-US" smtClean="0"/>
              <a:t>一个关系的实体集必须是互异的</a:t>
            </a:r>
            <a:endParaRPr kumimoji="0" lang="zh-CN" altLang="en-US" smtClean="0"/>
          </a:p>
          <a:p>
            <a:pPr lvl="1"/>
            <a:r>
              <a:rPr kumimoji="0" lang="zh-CN" altLang="en-US" smtClean="0"/>
              <a:t>实体在联系中扮演的功能称为实体的角色</a:t>
            </a:r>
            <a:endParaRPr lang="zh-CN" altLang="en-US" sz="1600" smtClean="0"/>
          </a:p>
          <a:p>
            <a:r>
              <a:rPr lang="zh-CN" altLang="en-US" smtClean="0"/>
              <a:t>标签 “</a:t>
            </a:r>
            <a:r>
              <a:rPr lang="en-US" altLang="zh-CN" i="1" smtClean="0"/>
              <a:t>course_id</a:t>
            </a:r>
            <a:r>
              <a:rPr lang="en-US" altLang="zh-CN" smtClean="0"/>
              <a:t>” </a:t>
            </a:r>
            <a:r>
              <a:rPr lang="zh-CN" altLang="en-US" smtClean="0"/>
              <a:t>和 “</a:t>
            </a:r>
            <a:r>
              <a:rPr lang="en-US" altLang="zh-CN" i="1" smtClean="0"/>
              <a:t>prereq_id</a:t>
            </a:r>
            <a:r>
              <a:rPr lang="en-US" altLang="zh-CN" smtClean="0"/>
              <a:t>” </a:t>
            </a:r>
            <a:r>
              <a:rPr lang="zh-CN" altLang="en-US" smtClean="0"/>
              <a:t>被称作</a:t>
            </a:r>
            <a:r>
              <a:rPr lang="zh-CN" altLang="en-US" b="1" smtClean="0">
                <a:solidFill>
                  <a:srgbClr val="000099"/>
                </a:solidFill>
              </a:rPr>
              <a:t>角色</a:t>
            </a:r>
            <a:r>
              <a:rPr lang="en-US" altLang="zh-CN" smtClean="0"/>
              <a:t>.</a:t>
            </a:r>
            <a:endParaRPr lang="en-US" altLang="zh-CN" smtClean="0"/>
          </a:p>
        </p:txBody>
      </p:sp>
      <p:pic>
        <p:nvPicPr>
          <p:cNvPr id="52228" name="Picture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54138" y="2857500"/>
            <a:ext cx="7099300"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基数约束</a:t>
            </a:r>
            <a:endParaRPr lang="zh-CN" altLang="en-US" smtClean="0">
              <a:latin typeface="宋体" panose="02010600030101010101" pitchFamily="2" charset="-122"/>
              <a:ea typeface="宋体" panose="02010600030101010101" pitchFamily="2" charset="-122"/>
            </a:endParaRPr>
          </a:p>
        </p:txBody>
      </p:sp>
      <p:sp>
        <p:nvSpPr>
          <p:cNvPr id="54275" name="Rectangle 3"/>
          <p:cNvSpPr>
            <a:spLocks noGrp="1" noChangeArrowheads="1"/>
          </p:cNvSpPr>
          <p:nvPr>
            <p:ph type="body" idx="1"/>
          </p:nvPr>
        </p:nvSpPr>
        <p:spPr>
          <a:xfrm>
            <a:off x="855663" y="1222375"/>
            <a:ext cx="7419975" cy="2468563"/>
          </a:xfrm>
        </p:spPr>
        <p:txBody>
          <a:bodyPr/>
          <a:lstStyle/>
          <a:p>
            <a:pPr>
              <a:lnSpc>
                <a:spcPct val="90000"/>
              </a:lnSpc>
            </a:pPr>
            <a:r>
              <a:rPr lang="zh-CN" altLang="en-US" smtClean="0"/>
              <a:t>我们在所讨论的联系集和实体集之间画一个箭头</a:t>
            </a:r>
            <a:r>
              <a:rPr lang="en-US" altLang="zh-CN" smtClean="0"/>
              <a:t> (</a:t>
            </a:r>
            <a:r>
              <a:rPr lang="en-US" altLang="zh-CN" smtClean="0">
                <a:sym typeface="Symbol" panose="05050102010706020507" pitchFamily="18" charset="2"/>
              </a:rPr>
              <a:t>) </a:t>
            </a:r>
            <a:r>
              <a:rPr lang="zh-CN" altLang="en-US" smtClean="0">
                <a:sym typeface="Symbol" panose="05050102010706020507" pitchFamily="18" charset="2"/>
              </a:rPr>
              <a:t>或一条线段</a:t>
            </a:r>
            <a:r>
              <a:rPr lang="en-US" altLang="zh-CN" smtClean="0">
                <a:sym typeface="Symbol" panose="05050102010706020507" pitchFamily="18" charset="2"/>
              </a:rPr>
              <a:t>(—)</a:t>
            </a:r>
            <a:r>
              <a:rPr lang="zh-CN" altLang="en-US" smtClean="0">
                <a:sym typeface="Symbol" panose="05050102010706020507" pitchFamily="18" charset="2"/>
              </a:rPr>
              <a:t>来表示基数约束</a:t>
            </a:r>
            <a:endParaRPr lang="en-US" altLang="zh-CN" smtClean="0">
              <a:sym typeface="Symbol" panose="05050102010706020507" pitchFamily="18" charset="2"/>
            </a:endParaRPr>
          </a:p>
          <a:p>
            <a:pPr>
              <a:lnSpc>
                <a:spcPct val="90000"/>
              </a:lnSpc>
            </a:pPr>
            <a:r>
              <a:rPr lang="zh-CN" altLang="en-US" smtClean="0"/>
              <a:t>一对一关系</a:t>
            </a:r>
            <a:r>
              <a:rPr lang="en-US" altLang="zh-CN" smtClean="0"/>
              <a:t>:</a:t>
            </a:r>
            <a:endParaRPr lang="en-US" altLang="zh-CN" smtClean="0"/>
          </a:p>
          <a:p>
            <a:pPr lvl="1">
              <a:lnSpc>
                <a:spcPct val="90000"/>
              </a:lnSpc>
            </a:pPr>
            <a:r>
              <a:rPr lang="zh-CN" altLang="en-US" smtClean="0"/>
              <a:t>通过</a:t>
            </a:r>
            <a:r>
              <a:rPr lang="en-US" altLang="zh-CN" smtClean="0"/>
              <a:t> </a:t>
            </a:r>
            <a:r>
              <a:rPr lang="en-US" altLang="zh-CN" i="1" smtClean="0"/>
              <a:t>advisor</a:t>
            </a:r>
            <a:r>
              <a:rPr lang="zh-CN" altLang="en-US" i="1" smtClean="0"/>
              <a:t>一名教师可以指导至多一名学生</a:t>
            </a:r>
            <a:endParaRPr lang="en-US" altLang="zh-CN" i="1" smtClean="0"/>
          </a:p>
          <a:p>
            <a:pPr lvl="1">
              <a:lnSpc>
                <a:spcPct val="90000"/>
              </a:lnSpc>
            </a:pPr>
            <a:r>
              <a:rPr lang="zh-CN" altLang="en-US" smtClean="0"/>
              <a:t>通过</a:t>
            </a:r>
            <a:r>
              <a:rPr lang="en-US" altLang="zh-CN" smtClean="0"/>
              <a:t> </a:t>
            </a:r>
            <a:r>
              <a:rPr lang="en-US" altLang="zh-CN" i="1" smtClean="0"/>
              <a:t>stud_dept</a:t>
            </a:r>
            <a:r>
              <a:rPr lang="zh-CN" altLang="en-US" smtClean="0"/>
              <a:t>一名学生至多与一个公寓建立联系</a:t>
            </a:r>
            <a:endParaRPr lang="en-US" altLang="zh-CN"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261938"/>
            <a:ext cx="7772400" cy="609600"/>
          </a:xfrm>
        </p:spPr>
        <p:txBody>
          <a:bodyPr/>
          <a:lstStyle/>
          <a:p>
            <a:r>
              <a:rPr lang="zh-CN" altLang="en-US" smtClean="0"/>
              <a:t>数据库设计和</a:t>
            </a:r>
            <a:r>
              <a:rPr lang="en-US" altLang="zh-CN" smtClean="0"/>
              <a:t>ER</a:t>
            </a:r>
            <a:r>
              <a:rPr lang="zh-CN" altLang="en-US" smtClean="0"/>
              <a:t>模型</a:t>
            </a:r>
            <a:endParaRPr lang="zh-CN" altLang="en-US" smtClean="0"/>
          </a:p>
        </p:txBody>
      </p:sp>
      <p:sp>
        <p:nvSpPr>
          <p:cNvPr id="10243" name="Rectangle 3"/>
          <p:cNvSpPr>
            <a:spLocks noGrp="1" noChangeArrowheads="1"/>
          </p:cNvSpPr>
          <p:nvPr>
            <p:ph type="body" idx="1"/>
          </p:nvPr>
        </p:nvSpPr>
        <p:spPr/>
        <p:txBody>
          <a:bodyPr/>
          <a:lstStyle/>
          <a:p>
            <a:pPr>
              <a:lnSpc>
                <a:spcPct val="90000"/>
              </a:lnSpc>
            </a:pPr>
            <a:r>
              <a:rPr lang="zh-CN" altLang="en-US" sz="2400" smtClean="0"/>
              <a:t>本章特点</a:t>
            </a:r>
            <a:endParaRPr lang="zh-CN" altLang="en-US" sz="2400" smtClean="0"/>
          </a:p>
          <a:p>
            <a:pPr lvl="1">
              <a:lnSpc>
                <a:spcPct val="90000"/>
              </a:lnSpc>
            </a:pPr>
            <a:r>
              <a:rPr lang="zh-CN" altLang="en-US" sz="2000" smtClean="0"/>
              <a:t>工程性</a:t>
            </a:r>
            <a:endParaRPr lang="zh-CN" altLang="en-US" sz="2000" smtClean="0"/>
          </a:p>
          <a:p>
            <a:pPr lvl="1">
              <a:lnSpc>
                <a:spcPct val="90000"/>
              </a:lnSpc>
            </a:pPr>
            <a:r>
              <a:rPr lang="zh-CN" altLang="en-US" sz="2000" smtClean="0"/>
              <a:t>有基本的对错问题</a:t>
            </a:r>
            <a:endParaRPr lang="zh-CN" altLang="en-US" sz="2000" smtClean="0"/>
          </a:p>
          <a:p>
            <a:pPr lvl="1">
              <a:lnSpc>
                <a:spcPct val="90000"/>
              </a:lnSpc>
            </a:pPr>
            <a:r>
              <a:rPr lang="zh-CN" altLang="en-US" sz="2000" smtClean="0"/>
              <a:t>不能简单以对</a:t>
            </a:r>
            <a:r>
              <a:rPr lang="en-US" altLang="zh-CN" sz="2000" smtClean="0"/>
              <a:t>/</a:t>
            </a:r>
            <a:r>
              <a:rPr lang="zh-CN" altLang="en-US" sz="2000" smtClean="0"/>
              <a:t>错论述问题</a:t>
            </a:r>
            <a:endParaRPr lang="zh-CN" altLang="en-US" sz="2000" smtClean="0"/>
          </a:p>
          <a:p>
            <a:pPr lvl="2">
              <a:lnSpc>
                <a:spcPct val="90000"/>
              </a:lnSpc>
            </a:pPr>
            <a:r>
              <a:rPr lang="zh-CN" altLang="en-US" smtClean="0"/>
              <a:t>不同的工程方法都可以达到工程目的</a:t>
            </a:r>
            <a:endParaRPr lang="zh-CN" altLang="en-US" smtClean="0"/>
          </a:p>
          <a:p>
            <a:pPr lvl="2">
              <a:lnSpc>
                <a:spcPct val="90000"/>
              </a:lnSpc>
            </a:pPr>
            <a:r>
              <a:rPr lang="zh-CN" altLang="en-US" smtClean="0">
                <a:latin typeface="Times New Roman" panose="02020603050405020304" pitchFamily="18" charset="0"/>
              </a:rPr>
              <a:t>“</a:t>
            </a:r>
            <a:r>
              <a:rPr lang="zh-CN" altLang="en-US" smtClean="0"/>
              <a:t>对</a:t>
            </a:r>
            <a:r>
              <a:rPr lang="en-US" altLang="zh-CN" smtClean="0"/>
              <a:t>/</a:t>
            </a:r>
            <a:r>
              <a:rPr lang="zh-CN" altLang="en-US" smtClean="0"/>
              <a:t>错</a:t>
            </a:r>
            <a:r>
              <a:rPr lang="zh-CN" altLang="en-US" smtClean="0">
                <a:latin typeface="Times New Roman" panose="02020603050405020304" pitchFamily="18" charset="0"/>
              </a:rPr>
              <a:t>”</a:t>
            </a:r>
            <a:r>
              <a:rPr lang="zh-CN" altLang="en-US" smtClean="0"/>
              <a:t>的概念被弱化</a:t>
            </a:r>
            <a:endParaRPr lang="zh-CN" altLang="en-US" smtClean="0"/>
          </a:p>
          <a:p>
            <a:pPr lvl="1">
              <a:lnSpc>
                <a:spcPct val="90000"/>
              </a:lnSpc>
            </a:pPr>
            <a:r>
              <a:rPr lang="zh-CN" altLang="en-US" sz="2000" smtClean="0"/>
              <a:t>强调优</a:t>
            </a:r>
            <a:r>
              <a:rPr lang="en-US" altLang="zh-CN" sz="2000" smtClean="0"/>
              <a:t>/</a:t>
            </a:r>
            <a:r>
              <a:rPr lang="zh-CN" altLang="en-US" sz="2000" smtClean="0"/>
              <a:t>劣、好</a:t>
            </a:r>
            <a:r>
              <a:rPr lang="en-US" altLang="zh-CN" sz="2000" smtClean="0"/>
              <a:t>/</a:t>
            </a:r>
            <a:r>
              <a:rPr lang="zh-CN" altLang="en-US" sz="2000" smtClean="0"/>
              <a:t>坏</a:t>
            </a:r>
            <a:endParaRPr lang="zh-CN" altLang="en-US" sz="2000" smtClean="0"/>
          </a:p>
          <a:p>
            <a:pPr lvl="2">
              <a:lnSpc>
                <a:spcPct val="90000"/>
              </a:lnSpc>
            </a:pPr>
            <a:r>
              <a:rPr lang="zh-CN" altLang="en-US" smtClean="0">
                <a:latin typeface="Times New Roman" panose="02020603050405020304" pitchFamily="18" charset="0"/>
              </a:rPr>
              <a:t>“</a:t>
            </a:r>
            <a:r>
              <a:rPr lang="zh-CN" altLang="en-US" smtClean="0"/>
              <a:t>好</a:t>
            </a:r>
            <a:r>
              <a:rPr lang="en-US" altLang="zh-CN" smtClean="0"/>
              <a:t>/</a:t>
            </a:r>
            <a:r>
              <a:rPr lang="zh-CN" altLang="en-US" smtClean="0"/>
              <a:t>优</a:t>
            </a:r>
            <a:r>
              <a:rPr lang="zh-CN" altLang="en-US" smtClean="0">
                <a:latin typeface="Times New Roman" panose="02020603050405020304" pitchFamily="18" charset="0"/>
              </a:rPr>
              <a:t>”</a:t>
            </a:r>
            <a:r>
              <a:rPr lang="zh-CN" altLang="en-US" smtClean="0"/>
              <a:t>的工程可以以较小代价，获得较好</a:t>
            </a:r>
            <a:r>
              <a:rPr lang="en-US" altLang="zh-CN" smtClean="0"/>
              <a:t>/</a:t>
            </a:r>
            <a:r>
              <a:rPr lang="zh-CN" altLang="en-US" smtClean="0"/>
              <a:t>高的成果</a:t>
            </a:r>
            <a:endParaRPr lang="zh-CN" altLang="en-US" smtClean="0"/>
          </a:p>
          <a:p>
            <a:pPr lvl="2">
              <a:lnSpc>
                <a:spcPct val="90000"/>
              </a:lnSpc>
            </a:pPr>
            <a:r>
              <a:rPr lang="zh-CN" altLang="en-US" smtClean="0"/>
              <a:t>反之则不然 </a:t>
            </a:r>
            <a:endParaRPr lang="zh-CN" altLang="en-US" smtClean="0"/>
          </a:p>
          <a:p>
            <a:pPr lvl="1">
              <a:lnSpc>
                <a:spcPct val="90000"/>
              </a:lnSpc>
            </a:pPr>
            <a:r>
              <a:rPr lang="zh-CN" altLang="en-US" sz="2000" smtClean="0"/>
              <a:t>强调多数人的看法和评价</a:t>
            </a:r>
            <a:endParaRPr lang="zh-CN" altLang="en-US" sz="20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819150" y="104775"/>
            <a:ext cx="8077200" cy="609600"/>
          </a:xfrm>
        </p:spPr>
        <p:txBody>
          <a:bodyPr/>
          <a:lstStyle/>
          <a:p>
            <a:r>
              <a:rPr lang="zh-CN" altLang="en-US" smtClean="0">
                <a:latin typeface="宋体" panose="02010600030101010101" pitchFamily="2" charset="-122"/>
                <a:ea typeface="宋体" panose="02010600030101010101" pitchFamily="2" charset="-122"/>
              </a:rPr>
              <a:t>一对一 关系</a:t>
            </a:r>
            <a:endParaRPr lang="zh-CN" altLang="en-US" smtClean="0">
              <a:latin typeface="宋体" panose="02010600030101010101" pitchFamily="2" charset="-122"/>
              <a:ea typeface="宋体" panose="02010600030101010101" pitchFamily="2" charset="-122"/>
            </a:endParaRPr>
          </a:p>
        </p:txBody>
      </p:sp>
      <p:sp>
        <p:nvSpPr>
          <p:cNvPr id="56323" name="Rectangle 3"/>
          <p:cNvSpPr>
            <a:spLocks noGrp="1" noChangeArrowheads="1"/>
          </p:cNvSpPr>
          <p:nvPr>
            <p:ph type="body" idx="1"/>
          </p:nvPr>
        </p:nvSpPr>
        <p:spPr>
          <a:xfrm>
            <a:off x="855663" y="1222375"/>
            <a:ext cx="7377112" cy="1790700"/>
          </a:xfrm>
        </p:spPr>
        <p:txBody>
          <a:bodyPr/>
          <a:lstStyle/>
          <a:p>
            <a:r>
              <a:rPr lang="en-US" altLang="zh-CN" smtClean="0"/>
              <a:t> </a:t>
            </a:r>
            <a:r>
              <a:rPr lang="en-US" altLang="zh-CN" i="1" smtClean="0"/>
              <a:t>instructor</a:t>
            </a:r>
            <a:r>
              <a:rPr lang="en-US" altLang="zh-CN" smtClean="0"/>
              <a:t> </a:t>
            </a:r>
            <a:r>
              <a:rPr lang="zh-CN" altLang="en-US" smtClean="0"/>
              <a:t>和</a:t>
            </a:r>
            <a:r>
              <a:rPr lang="en-US" altLang="zh-CN" smtClean="0"/>
              <a:t>  </a:t>
            </a:r>
            <a:r>
              <a:rPr lang="en-US" altLang="zh-CN" i="1" smtClean="0"/>
              <a:t>student </a:t>
            </a:r>
            <a:r>
              <a:rPr lang="zh-CN" altLang="en-US" i="1" smtClean="0"/>
              <a:t>之间的一对一关系</a:t>
            </a:r>
            <a:endParaRPr lang="en-US" altLang="zh-CN" i="1" smtClean="0"/>
          </a:p>
          <a:p>
            <a:pPr lvl="1"/>
            <a:r>
              <a:rPr lang="zh-CN" altLang="en-US" smtClean="0"/>
              <a:t>通过 </a:t>
            </a:r>
            <a:r>
              <a:rPr lang="en-US" altLang="zh-CN" i="1" smtClean="0"/>
              <a:t>advisor</a:t>
            </a:r>
            <a:r>
              <a:rPr lang="zh-CN" altLang="en-US" smtClean="0"/>
              <a:t>一名教师至多指导一名学生</a:t>
            </a:r>
            <a:endParaRPr lang="en-US" altLang="zh-CN" smtClean="0"/>
          </a:p>
          <a:p>
            <a:pPr lvl="1"/>
            <a:r>
              <a:rPr lang="zh-CN" altLang="en-US" smtClean="0"/>
              <a:t>通过</a:t>
            </a:r>
            <a:r>
              <a:rPr lang="en-US" altLang="zh-CN" smtClean="0"/>
              <a:t> </a:t>
            </a:r>
            <a:r>
              <a:rPr lang="en-US" altLang="zh-CN" i="1" smtClean="0"/>
              <a:t>advisor</a:t>
            </a:r>
            <a:r>
              <a:rPr lang="zh-CN" altLang="en-US" smtClean="0"/>
              <a:t>一名学生至多可以有一位导师</a:t>
            </a:r>
            <a:endParaRPr lang="en-US" altLang="zh-CN" i="1" smtClean="0"/>
          </a:p>
        </p:txBody>
      </p:sp>
      <p:pic>
        <p:nvPicPr>
          <p:cNvPr id="56324" name="Picture 5"/>
          <p:cNvPicPr>
            <a:picLocks noChangeAspect="1" noChangeArrowheads="1"/>
          </p:cNvPicPr>
          <p:nvPr/>
        </p:nvPicPr>
        <p:blipFill>
          <a:blip r:embed="rId1">
            <a:extLst>
              <a:ext uri="{28A0092B-C50C-407E-A947-70E740481C1C}">
                <a14:useLocalDpi xmlns:a14="http://schemas.microsoft.com/office/drawing/2010/main" val="0"/>
              </a:ext>
            </a:extLst>
          </a:blip>
          <a:srcRect b="78418"/>
          <a:stretch>
            <a:fillRect/>
          </a:stretch>
        </p:blipFill>
        <p:spPr bwMode="auto">
          <a:xfrm>
            <a:off x="1370013" y="3260725"/>
            <a:ext cx="6586537"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19150" y="95250"/>
            <a:ext cx="8077200" cy="609600"/>
          </a:xfrm>
        </p:spPr>
        <p:txBody>
          <a:bodyPr/>
          <a:lstStyle/>
          <a:p>
            <a:r>
              <a:rPr lang="zh-CN" altLang="en-US" smtClean="0">
                <a:latin typeface="宋体" panose="02010600030101010101" pitchFamily="2" charset="-122"/>
                <a:ea typeface="宋体" panose="02010600030101010101" pitchFamily="2" charset="-122"/>
              </a:rPr>
              <a:t>一对多 关系</a:t>
            </a:r>
            <a:endParaRPr lang="zh-CN" altLang="en-US" smtClean="0">
              <a:latin typeface="宋体" panose="02010600030101010101" pitchFamily="2" charset="-122"/>
              <a:ea typeface="宋体" panose="02010600030101010101" pitchFamily="2" charset="-122"/>
            </a:endParaRPr>
          </a:p>
        </p:txBody>
      </p:sp>
      <p:sp>
        <p:nvSpPr>
          <p:cNvPr id="58371" name="Rectangle 3"/>
          <p:cNvSpPr>
            <a:spLocks noGrp="1" noChangeArrowheads="1"/>
          </p:cNvSpPr>
          <p:nvPr>
            <p:ph type="body" idx="1"/>
          </p:nvPr>
        </p:nvSpPr>
        <p:spPr>
          <a:xfrm>
            <a:off x="855663" y="1222375"/>
            <a:ext cx="7480300" cy="1852613"/>
          </a:xfrm>
        </p:spPr>
        <p:txBody>
          <a:bodyPr/>
          <a:lstStyle/>
          <a:p>
            <a:r>
              <a:rPr lang="en-US" altLang="zh-CN" smtClean="0"/>
              <a:t> </a:t>
            </a:r>
            <a:r>
              <a:rPr lang="en-US" altLang="zh-CN" i="1" smtClean="0"/>
              <a:t>instructor</a:t>
            </a:r>
            <a:r>
              <a:rPr lang="en-US" altLang="zh-CN" smtClean="0"/>
              <a:t> </a:t>
            </a:r>
            <a:r>
              <a:rPr lang="zh-CN" altLang="en-US" smtClean="0"/>
              <a:t>和</a:t>
            </a:r>
            <a:r>
              <a:rPr lang="en-US" altLang="zh-CN" smtClean="0"/>
              <a:t>  </a:t>
            </a:r>
            <a:r>
              <a:rPr lang="en-US" altLang="zh-CN" i="1" smtClean="0"/>
              <a:t>student </a:t>
            </a:r>
            <a:r>
              <a:rPr lang="zh-CN" altLang="en-US" i="1" smtClean="0"/>
              <a:t>之间的一对多关系</a:t>
            </a:r>
            <a:endParaRPr lang="en-US" altLang="zh-CN" i="1" smtClean="0"/>
          </a:p>
          <a:p>
            <a:pPr lvl="1"/>
            <a:r>
              <a:rPr lang="zh-CN" altLang="en-US" smtClean="0"/>
              <a:t>通过</a:t>
            </a:r>
            <a:r>
              <a:rPr lang="en-US" altLang="zh-CN" smtClean="0"/>
              <a:t> </a:t>
            </a:r>
            <a:r>
              <a:rPr lang="en-US" altLang="zh-CN" i="1" smtClean="0"/>
              <a:t>advisor</a:t>
            </a:r>
            <a:r>
              <a:rPr lang="zh-CN" altLang="en-US" smtClean="0"/>
              <a:t>一名教师可以指导多名学生（包含</a:t>
            </a:r>
            <a:r>
              <a:rPr lang="en-US" altLang="zh-CN" smtClean="0"/>
              <a:t>0</a:t>
            </a:r>
            <a:r>
              <a:rPr lang="zh-CN" altLang="en-US" smtClean="0"/>
              <a:t>名）</a:t>
            </a:r>
            <a:r>
              <a:rPr lang="en-US" altLang="zh-CN" i="1" smtClean="0"/>
              <a:t> </a:t>
            </a:r>
            <a:endParaRPr lang="en-US" altLang="zh-CN" i="1" smtClean="0"/>
          </a:p>
          <a:p>
            <a:pPr lvl="1"/>
            <a:r>
              <a:rPr lang="zh-CN" altLang="en-US" smtClean="0"/>
              <a:t>通过</a:t>
            </a:r>
            <a:r>
              <a:rPr lang="en-US" altLang="zh-CN" smtClean="0"/>
              <a:t> </a:t>
            </a:r>
            <a:r>
              <a:rPr lang="en-US" altLang="zh-CN" i="1" smtClean="0"/>
              <a:t>advisor</a:t>
            </a:r>
            <a:r>
              <a:rPr lang="zh-CN" altLang="en-US" smtClean="0"/>
              <a:t>一名学生至多可以有一位导师</a:t>
            </a:r>
            <a:endParaRPr lang="en-US" altLang="zh-CN" smtClean="0"/>
          </a:p>
        </p:txBody>
      </p:sp>
      <p:pic>
        <p:nvPicPr>
          <p:cNvPr id="58372" name="Picture 5"/>
          <p:cNvPicPr>
            <a:picLocks noChangeAspect="1" noChangeArrowheads="1"/>
          </p:cNvPicPr>
          <p:nvPr/>
        </p:nvPicPr>
        <p:blipFill>
          <a:blip r:embed="rId1">
            <a:extLst>
              <a:ext uri="{28A0092B-C50C-407E-A947-70E740481C1C}">
                <a14:useLocalDpi xmlns:a14="http://schemas.microsoft.com/office/drawing/2010/main" val="0"/>
              </a:ext>
            </a:extLst>
          </a:blip>
          <a:srcRect t="31459" b="44698"/>
          <a:stretch>
            <a:fillRect/>
          </a:stretch>
        </p:blipFill>
        <p:spPr bwMode="auto">
          <a:xfrm>
            <a:off x="1489075" y="2955925"/>
            <a:ext cx="6421438"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512763" y="238125"/>
            <a:ext cx="8113712" cy="457200"/>
          </a:xfrm>
        </p:spPr>
        <p:txBody>
          <a:bodyPr/>
          <a:lstStyle/>
          <a:p>
            <a:r>
              <a:rPr lang="zh-CN" altLang="en-US" smtClean="0">
                <a:latin typeface="宋体" panose="02010600030101010101" pitchFamily="2" charset="-122"/>
                <a:ea typeface="宋体" panose="02010600030101010101" pitchFamily="2" charset="-122"/>
              </a:rPr>
              <a:t>多对一 关系</a:t>
            </a:r>
            <a:endParaRPr lang="zh-CN" altLang="en-US" smtClean="0">
              <a:latin typeface="宋体" panose="02010600030101010101" pitchFamily="2" charset="-122"/>
              <a:ea typeface="宋体" panose="02010600030101010101" pitchFamily="2" charset="-122"/>
            </a:endParaRPr>
          </a:p>
        </p:txBody>
      </p:sp>
      <p:sp>
        <p:nvSpPr>
          <p:cNvPr id="60419" name="Rectangle 3"/>
          <p:cNvSpPr>
            <a:spLocks noGrp="1" noChangeArrowheads="1"/>
          </p:cNvSpPr>
          <p:nvPr>
            <p:ph type="body" idx="1"/>
          </p:nvPr>
        </p:nvSpPr>
        <p:spPr>
          <a:xfrm>
            <a:off x="855663" y="1222375"/>
            <a:ext cx="7310437" cy="1814513"/>
          </a:xfrm>
          <a:noFill/>
        </p:spPr>
        <p:txBody>
          <a:bodyPr/>
          <a:lstStyle/>
          <a:p>
            <a:r>
              <a:rPr lang="en-US" altLang="zh-CN" i="1" smtClean="0"/>
              <a:t>instructor</a:t>
            </a:r>
            <a:r>
              <a:rPr lang="en-US" altLang="zh-CN" smtClean="0"/>
              <a:t> </a:t>
            </a:r>
            <a:r>
              <a:rPr lang="zh-CN" altLang="en-US" smtClean="0"/>
              <a:t>和</a:t>
            </a:r>
            <a:r>
              <a:rPr lang="en-US" altLang="zh-CN" smtClean="0"/>
              <a:t> </a:t>
            </a:r>
            <a:r>
              <a:rPr lang="en-US" altLang="zh-CN" i="1" smtClean="0"/>
              <a:t>student </a:t>
            </a:r>
            <a:r>
              <a:rPr lang="zh-CN" altLang="en-US" i="1" smtClean="0"/>
              <a:t>的多对一关系</a:t>
            </a:r>
            <a:endParaRPr lang="en-US" altLang="zh-CN" i="1" smtClean="0"/>
          </a:p>
          <a:p>
            <a:pPr lvl="1"/>
            <a:r>
              <a:rPr lang="zh-CN" altLang="en-US" smtClean="0"/>
              <a:t>通过</a:t>
            </a:r>
            <a:r>
              <a:rPr lang="en-US" altLang="zh-CN" smtClean="0"/>
              <a:t> </a:t>
            </a:r>
            <a:r>
              <a:rPr lang="en-US" altLang="zh-CN" i="1" smtClean="0"/>
              <a:t>advisor</a:t>
            </a:r>
            <a:r>
              <a:rPr lang="zh-CN" altLang="en-US" i="1" smtClean="0"/>
              <a:t>一名教师可以指导至多一名学生</a:t>
            </a:r>
            <a:endParaRPr lang="en-US" altLang="zh-CN" smtClean="0"/>
          </a:p>
          <a:p>
            <a:pPr lvl="1"/>
            <a:r>
              <a:rPr lang="zh-CN" altLang="en-US" smtClean="0"/>
              <a:t>通过</a:t>
            </a:r>
            <a:r>
              <a:rPr lang="en-US" altLang="zh-CN" smtClean="0"/>
              <a:t> </a:t>
            </a:r>
            <a:r>
              <a:rPr lang="en-US" altLang="zh-CN" i="1" smtClean="0"/>
              <a:t>advisor</a:t>
            </a:r>
            <a:r>
              <a:rPr lang="zh-CN" altLang="en-US" smtClean="0"/>
              <a:t>一名学生可以有多名导师</a:t>
            </a:r>
            <a:r>
              <a:rPr lang="en-US" altLang="zh-CN" smtClean="0"/>
              <a:t>(</a:t>
            </a:r>
            <a:r>
              <a:rPr lang="zh-CN" altLang="en-US" smtClean="0"/>
              <a:t>包括</a:t>
            </a:r>
            <a:r>
              <a:rPr lang="en-US" altLang="zh-CN" smtClean="0"/>
              <a:t>0</a:t>
            </a:r>
            <a:r>
              <a:rPr lang="zh-CN" altLang="en-US" smtClean="0"/>
              <a:t>名</a:t>
            </a:r>
            <a:r>
              <a:rPr lang="en-US" altLang="zh-CN" smtClean="0"/>
              <a:t>)</a:t>
            </a:r>
            <a:endParaRPr lang="en-US" altLang="zh-CN" i="1" smtClean="0"/>
          </a:p>
        </p:txBody>
      </p:sp>
      <p:pic>
        <p:nvPicPr>
          <p:cNvPr id="60420" name="Picture 5"/>
          <p:cNvPicPr preferRelativeResize="0">
            <a:picLocks noChangeAspect="1" noChangeArrowheads="1"/>
          </p:cNvPicPr>
          <p:nvPr/>
        </p:nvPicPr>
        <p:blipFill>
          <a:blip r:embed="rId1">
            <a:extLst>
              <a:ext uri="{28A0092B-C50C-407E-A947-70E740481C1C}">
                <a14:useLocalDpi xmlns:a14="http://schemas.microsoft.com/office/drawing/2010/main" val="0"/>
              </a:ext>
            </a:extLst>
          </a:blip>
          <a:srcRect t="68164" b="6378"/>
          <a:stretch>
            <a:fillRect/>
          </a:stretch>
        </p:blipFill>
        <p:spPr bwMode="auto">
          <a:xfrm>
            <a:off x="1476375" y="2987675"/>
            <a:ext cx="6583363"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Line 6"/>
          <p:cNvSpPr>
            <a:spLocks noChangeShapeType="1"/>
          </p:cNvSpPr>
          <p:nvPr/>
        </p:nvSpPr>
        <p:spPr bwMode="auto">
          <a:xfrm>
            <a:off x="6362700" y="4038600"/>
            <a:ext cx="228600" cy="1588"/>
          </a:xfrm>
          <a:prstGeom prst="line">
            <a:avLst/>
          </a:prstGeom>
          <a:noFill/>
          <a:ln w="12700">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多对多 关系</a:t>
            </a:r>
            <a:endParaRPr lang="zh-CN" altLang="en-US" smtClean="0">
              <a:latin typeface="宋体" panose="02010600030101010101" pitchFamily="2" charset="-122"/>
              <a:ea typeface="宋体" panose="02010600030101010101" pitchFamily="2" charset="-122"/>
            </a:endParaRPr>
          </a:p>
        </p:txBody>
      </p:sp>
      <p:sp>
        <p:nvSpPr>
          <p:cNvPr id="62467" name="Rectangle 3"/>
          <p:cNvSpPr>
            <a:spLocks noGrp="1" noChangeArrowheads="1"/>
          </p:cNvSpPr>
          <p:nvPr>
            <p:ph type="body" idx="1"/>
          </p:nvPr>
        </p:nvSpPr>
        <p:spPr>
          <a:xfrm>
            <a:off x="814388" y="1093788"/>
            <a:ext cx="7029450" cy="1546225"/>
          </a:xfrm>
        </p:spPr>
        <p:txBody>
          <a:bodyPr/>
          <a:lstStyle/>
          <a:p>
            <a:r>
              <a:rPr lang="zh-CN" altLang="en-US" smtClean="0"/>
              <a:t>通过</a:t>
            </a:r>
            <a:r>
              <a:rPr lang="en-US" altLang="zh-CN" smtClean="0"/>
              <a:t> </a:t>
            </a:r>
            <a:r>
              <a:rPr lang="en-US" altLang="zh-CN" i="1" smtClean="0"/>
              <a:t>advisor</a:t>
            </a:r>
            <a:r>
              <a:rPr lang="zh-CN" altLang="en-US" smtClean="0"/>
              <a:t>一名教师可以指导多名学生</a:t>
            </a:r>
            <a:endParaRPr lang="en-US" altLang="zh-CN" i="1" smtClean="0"/>
          </a:p>
          <a:p>
            <a:r>
              <a:rPr lang="zh-CN" altLang="en-US" smtClean="0"/>
              <a:t>通过</a:t>
            </a:r>
            <a:r>
              <a:rPr lang="en-US" altLang="zh-CN" smtClean="0"/>
              <a:t> </a:t>
            </a:r>
            <a:r>
              <a:rPr lang="en-US" altLang="zh-CN" i="1" smtClean="0"/>
              <a:t>advisor</a:t>
            </a:r>
            <a:r>
              <a:rPr lang="zh-CN" altLang="en-US" smtClean="0"/>
              <a:t>一名学生可以有多位导师</a:t>
            </a:r>
            <a:r>
              <a:rPr lang="en-US" altLang="zh-CN" smtClean="0"/>
              <a:t> </a:t>
            </a:r>
            <a:endParaRPr lang="en-US" altLang="zh-CN" smtClean="0"/>
          </a:p>
        </p:txBody>
      </p:sp>
      <p:pic>
        <p:nvPicPr>
          <p:cNvPr id="6246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3963" y="2705100"/>
            <a:ext cx="67659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a:xfrm>
            <a:off x="1130300" y="384175"/>
            <a:ext cx="7594600" cy="571500"/>
          </a:xfrm>
        </p:spPr>
        <p:txBody>
          <a:bodyPr/>
          <a:lstStyle/>
          <a:p>
            <a:pPr>
              <a:defRPr/>
            </a:pPr>
            <a:r>
              <a:rPr lang="zh-CN" altLang="en-US" sz="2800" smtClean="0">
                <a:effectLst>
                  <a:outerShdw blurRad="38100" dist="38100" dir="2700000" algn="tl">
                    <a:srgbClr val="C0C0C0"/>
                  </a:outerShdw>
                </a:effectLst>
                <a:latin typeface="宋体" panose="02010600030101010101" pitchFamily="2" charset="-122"/>
                <a:ea typeface="宋体" panose="02010600030101010101" pitchFamily="2" charset="-122"/>
              </a:rPr>
              <a:t>联系集中实体集的参与</a:t>
            </a:r>
            <a:endParaRPr lang="zh-CN" altLang="en-US" sz="280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64515" name="Rectangle 3"/>
          <p:cNvSpPr>
            <a:spLocks noChangeArrowheads="1"/>
          </p:cNvSpPr>
          <p:nvPr/>
        </p:nvSpPr>
        <p:spPr bwMode="auto">
          <a:xfrm>
            <a:off x="855663" y="1222375"/>
            <a:ext cx="744855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nSpc>
                <a:spcPct val="150000"/>
              </a:lnSpc>
            </a:pPr>
            <a:r>
              <a:rPr lang="zh-CN" altLang="en-US" sz="1800" dirty="0"/>
              <a:t>全部参与 </a:t>
            </a:r>
            <a:r>
              <a:rPr lang="en-US" altLang="zh-CN" sz="1800" dirty="0"/>
              <a:t>(</a:t>
            </a:r>
            <a:r>
              <a:rPr lang="zh-CN" altLang="en-US" sz="1800" dirty="0"/>
              <a:t>用双线表示</a:t>
            </a:r>
            <a:r>
              <a:rPr lang="en-US" altLang="zh-CN" sz="1800" dirty="0"/>
              <a:t>):  </a:t>
            </a:r>
            <a:r>
              <a:rPr lang="zh-CN" altLang="en-US" sz="1800" dirty="0"/>
              <a:t>实体集中的每个实体在联系集中至少参与了一个关系</a:t>
            </a:r>
            <a:endParaRPr lang="zh-CN" altLang="en-US" sz="1800" dirty="0"/>
          </a:p>
          <a:p>
            <a:pPr lvl="1">
              <a:lnSpc>
                <a:spcPct val="150000"/>
              </a:lnSpc>
              <a:buClr>
                <a:schemeClr val="hlink"/>
              </a:buClr>
            </a:pPr>
            <a:r>
              <a:rPr lang="zh-CN" altLang="en-US" sz="1800" dirty="0" smtClean="0"/>
              <a:t>每个</a:t>
            </a:r>
            <a:r>
              <a:rPr lang="en-US" altLang="zh-CN" sz="1800" dirty="0"/>
              <a:t>section</a:t>
            </a:r>
            <a:r>
              <a:rPr lang="zh-CN" altLang="en-US" sz="1800" dirty="0"/>
              <a:t>都必须有一个相关的课程</a:t>
            </a:r>
            <a:endParaRPr lang="zh-CN" altLang="en-US" sz="1800" dirty="0"/>
          </a:p>
          <a:p>
            <a:pPr>
              <a:lnSpc>
                <a:spcPct val="150000"/>
              </a:lnSpc>
            </a:pPr>
            <a:r>
              <a:rPr lang="zh-CN" altLang="en-US" sz="1800" dirty="0"/>
              <a:t>部分参与</a:t>
            </a:r>
            <a:r>
              <a:rPr lang="en-US" altLang="zh-CN" sz="1800" dirty="0"/>
              <a:t>:  </a:t>
            </a:r>
            <a:r>
              <a:rPr lang="zh-CN" altLang="en-US" sz="1800" dirty="0"/>
              <a:t>一些实体在联系集中可能不参与任何</a:t>
            </a:r>
            <a:r>
              <a:rPr lang="zh-CN" altLang="en-US" sz="1800" dirty="0" smtClean="0"/>
              <a:t>关系</a:t>
            </a:r>
            <a:endParaRPr lang="zh-CN" altLang="en-US" sz="1800" dirty="0"/>
          </a:p>
        </p:txBody>
      </p:sp>
      <p:pic>
        <p:nvPicPr>
          <p:cNvPr id="6451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2163" y="4105275"/>
            <a:ext cx="7539037"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742950" y="38100"/>
            <a:ext cx="8420100" cy="682625"/>
          </a:xfrm>
        </p:spPr>
        <p:txBody>
          <a:bodyPr/>
          <a:lstStyle/>
          <a:p>
            <a:pPr>
              <a:defRPr/>
            </a:pPr>
            <a:r>
              <a:rPr lang="zh-CN" altLang="en-US" smtClean="0">
                <a:effectLst>
                  <a:outerShdw blurRad="38100" dist="38100" dir="2700000" algn="tl">
                    <a:srgbClr val="C0C0C0"/>
                  </a:outerShdw>
                </a:effectLst>
                <a:latin typeface="宋体" panose="02010600030101010101" pitchFamily="2" charset="-122"/>
                <a:ea typeface="宋体" panose="02010600030101010101" pitchFamily="2" charset="-122"/>
              </a:rPr>
              <a:t>基数限制的可选标记</a:t>
            </a:r>
            <a:endParaRPr lang="zh-CN" altLang="en-US"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66563" name="Rectangle 3"/>
          <p:cNvSpPr>
            <a:spLocks noChangeArrowheads="1"/>
          </p:cNvSpPr>
          <p:nvPr/>
        </p:nvSpPr>
        <p:spPr bwMode="auto">
          <a:xfrm>
            <a:off x="855663" y="2943225"/>
            <a:ext cx="768985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r>
              <a:rPr lang="zh-CN" altLang="en-US" sz="2000"/>
              <a:t>基数限制也可以表示参与约束</a:t>
            </a:r>
            <a:endParaRPr lang="en-US" altLang="zh-CN" sz="2000"/>
          </a:p>
          <a:p>
            <a:pPr lvl="1"/>
            <a:r>
              <a:rPr lang="zh-CN" altLang="en-US" sz="1800"/>
              <a:t>基本的基数约束：</a:t>
            </a:r>
            <a:endParaRPr lang="zh-CN" altLang="en-US" sz="1800"/>
          </a:p>
          <a:p>
            <a:pPr lvl="2"/>
            <a:r>
              <a:rPr lang="en-US" altLang="zh-CN" sz="1800"/>
              <a:t>m:1,m:n</a:t>
            </a:r>
            <a:endParaRPr lang="en-US" altLang="zh-CN" sz="1800"/>
          </a:p>
          <a:p>
            <a:pPr lvl="1"/>
            <a:r>
              <a:rPr lang="zh-CN" altLang="en-US" sz="1800"/>
              <a:t>更精确的基数约束：</a:t>
            </a:r>
            <a:endParaRPr lang="zh-CN" altLang="en-US" sz="1800"/>
          </a:p>
          <a:p>
            <a:pPr lvl="2"/>
            <a:r>
              <a:rPr kumimoji="0" lang="zh-CN" altLang="en-US" sz="1800"/>
              <a:t>给出上下界约束 </a:t>
            </a:r>
            <a:r>
              <a:rPr lang="en-US" altLang="zh-CN" sz="1800"/>
              <a:t>l..h</a:t>
            </a:r>
            <a:endParaRPr lang="en-US" altLang="zh-CN" sz="1800"/>
          </a:p>
          <a:p>
            <a:pPr lvl="2"/>
            <a:r>
              <a:rPr lang="en-US" altLang="zh-CN" sz="1800"/>
              <a:t>0..*</a:t>
            </a:r>
            <a:r>
              <a:rPr lang="zh-CN" altLang="en-US" sz="1800"/>
              <a:t>等价于</a:t>
            </a:r>
            <a:r>
              <a:rPr lang="zh-CN" altLang="en-US" sz="1800">
                <a:latin typeface="Times New Roman" panose="02020603050405020304" pitchFamily="18" charset="0"/>
              </a:rPr>
              <a:t>“</a:t>
            </a:r>
            <a:r>
              <a:rPr lang="zh-CN" altLang="en-US" sz="1800"/>
              <a:t>多</a:t>
            </a:r>
            <a:r>
              <a:rPr lang="zh-CN" altLang="en-US" sz="1800">
                <a:latin typeface="Times New Roman" panose="02020603050405020304" pitchFamily="18" charset="0"/>
              </a:rPr>
              <a:t>”</a:t>
            </a:r>
            <a:endParaRPr lang="zh-CN" altLang="en-US" sz="1800"/>
          </a:p>
          <a:p>
            <a:pPr lvl="2"/>
            <a:r>
              <a:rPr lang="en-US" altLang="zh-CN" sz="1800"/>
              <a:t>0..1</a:t>
            </a:r>
            <a:r>
              <a:rPr lang="zh-CN" altLang="en-US" sz="1800"/>
              <a:t>等价于</a:t>
            </a:r>
            <a:r>
              <a:rPr lang="zh-CN" altLang="en-US" sz="1800">
                <a:latin typeface="Times New Roman" panose="02020603050405020304" pitchFamily="18" charset="0"/>
              </a:rPr>
              <a:t>“</a:t>
            </a:r>
            <a:r>
              <a:rPr lang="zh-CN" altLang="en-US" sz="1800"/>
              <a:t>一</a:t>
            </a:r>
            <a:r>
              <a:rPr lang="zh-CN" altLang="en-US" sz="1800">
                <a:latin typeface="Times New Roman" panose="02020603050405020304" pitchFamily="18" charset="0"/>
              </a:rPr>
              <a:t>”</a:t>
            </a:r>
            <a:endParaRPr lang="zh-CN" altLang="en-US" sz="1800"/>
          </a:p>
          <a:p>
            <a:pPr lvl="1"/>
            <a:r>
              <a:rPr lang="zh-CN" altLang="en-US" sz="1800"/>
              <a:t>思考：上下界约束写在联系的哪一端？</a:t>
            </a:r>
            <a:endParaRPr lang="zh-CN" altLang="en-US" sz="1800"/>
          </a:p>
          <a:p>
            <a:endParaRPr lang="zh-CN" altLang="en-US" sz="2000"/>
          </a:p>
        </p:txBody>
      </p:sp>
      <p:pic>
        <p:nvPicPr>
          <p:cNvPr id="6656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0925" y="1258888"/>
            <a:ext cx="749458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smtClean="0"/>
              <a:t>上下界约束</a:t>
            </a:r>
            <a:endParaRPr lang="zh-CN" altLang="en-US" smtClean="0"/>
          </a:p>
        </p:txBody>
      </p:sp>
      <p:sp>
        <p:nvSpPr>
          <p:cNvPr id="68611" name="Rectangle 3"/>
          <p:cNvSpPr>
            <a:spLocks noGrp="1" noChangeArrowheads="1"/>
          </p:cNvSpPr>
          <p:nvPr>
            <p:ph type="body" idx="1"/>
          </p:nvPr>
        </p:nvSpPr>
        <p:spPr>
          <a:xfrm>
            <a:off x="985838" y="1371600"/>
            <a:ext cx="7796212" cy="5010150"/>
          </a:xfrm>
        </p:spPr>
        <p:txBody>
          <a:bodyPr/>
          <a:lstStyle/>
          <a:p>
            <a:pPr>
              <a:lnSpc>
                <a:spcPct val="90000"/>
              </a:lnSpc>
            </a:pPr>
            <a:r>
              <a:rPr lang="zh-CN" altLang="en-US" sz="2000" smtClean="0"/>
              <a:t>上下界约束写在联系的哪一端？</a:t>
            </a:r>
            <a:endParaRPr lang="zh-CN" altLang="en-US" sz="2000" smtClean="0"/>
          </a:p>
          <a:p>
            <a:pPr lvl="1">
              <a:lnSpc>
                <a:spcPct val="90000"/>
              </a:lnSpc>
            </a:pPr>
            <a:r>
              <a:rPr lang="zh-CN" altLang="en-US" smtClean="0"/>
              <a:t>示例：一个学生要学</a:t>
            </a:r>
            <a:r>
              <a:rPr lang="en-US" altLang="zh-CN" smtClean="0"/>
              <a:t>3</a:t>
            </a:r>
            <a:r>
              <a:rPr lang="zh-CN" altLang="en-US" smtClean="0"/>
              <a:t>到</a:t>
            </a:r>
            <a:r>
              <a:rPr lang="en-US" altLang="zh-CN" smtClean="0"/>
              <a:t>5</a:t>
            </a:r>
            <a:r>
              <a:rPr lang="zh-CN" altLang="en-US" smtClean="0"/>
              <a:t>门课，一门课至少要有</a:t>
            </a:r>
            <a:r>
              <a:rPr lang="en-US" altLang="zh-CN" smtClean="0"/>
              <a:t>20</a:t>
            </a:r>
            <a:r>
              <a:rPr lang="zh-CN" altLang="en-US" smtClean="0"/>
              <a:t>名学生学习</a:t>
            </a:r>
            <a:endParaRPr lang="zh-CN" altLang="en-US" smtClean="0"/>
          </a:p>
          <a:p>
            <a:pPr lvl="1">
              <a:lnSpc>
                <a:spcPct val="90000"/>
              </a:lnSpc>
            </a:pPr>
            <a:endParaRPr lang="zh-CN" altLang="en-US" smtClean="0"/>
          </a:p>
          <a:p>
            <a:pPr lvl="1">
              <a:lnSpc>
                <a:spcPct val="90000"/>
              </a:lnSpc>
            </a:pPr>
            <a:endParaRPr lang="en-US" altLang="zh-CN" smtClean="0"/>
          </a:p>
          <a:p>
            <a:pPr lvl="1">
              <a:lnSpc>
                <a:spcPct val="90000"/>
              </a:lnSpc>
            </a:pPr>
            <a:endParaRPr lang="zh-CN" altLang="en-US" smtClean="0"/>
          </a:p>
          <a:p>
            <a:pPr lvl="1">
              <a:lnSpc>
                <a:spcPct val="90000"/>
              </a:lnSpc>
            </a:pPr>
            <a:r>
              <a:rPr kumimoji="0" lang="en-US" altLang="zh-CN" smtClean="0"/>
              <a:t>A</a:t>
            </a:r>
            <a:r>
              <a:rPr kumimoji="0" lang="en-US" altLang="zh-CN" baseline="-25000" smtClean="0"/>
              <a:t>1</a:t>
            </a:r>
            <a:r>
              <a:rPr kumimoji="0" lang="en-US" altLang="zh-CN" smtClean="0"/>
              <a:t>,A</a:t>
            </a:r>
            <a:r>
              <a:rPr kumimoji="0" lang="en-US" altLang="zh-CN" baseline="-25000" smtClean="0"/>
              <a:t>2</a:t>
            </a:r>
            <a:r>
              <a:rPr kumimoji="0" lang="en-US" altLang="zh-CN" smtClean="0">
                <a:latin typeface="Times New Roman" panose="02020603050405020304" pitchFamily="18" charset="0"/>
              </a:rPr>
              <a:t>…</a:t>
            </a:r>
            <a:r>
              <a:rPr kumimoji="0" lang="en-US" altLang="zh-CN" smtClean="0"/>
              <a:t>A</a:t>
            </a:r>
            <a:r>
              <a:rPr kumimoji="0" lang="en-US" altLang="zh-CN" baseline="-25000" smtClean="0"/>
              <a:t>n</a:t>
            </a:r>
            <a:r>
              <a:rPr kumimoji="0" lang="zh-CN" altLang="en-US" smtClean="0"/>
              <a:t>之间的多元联系，</a:t>
            </a:r>
            <a:r>
              <a:rPr kumimoji="0" lang="en-US" altLang="zh-CN" smtClean="0"/>
              <a:t>A</a:t>
            </a:r>
            <a:r>
              <a:rPr kumimoji="0" lang="en-US" altLang="zh-CN" baseline="-25000" smtClean="0"/>
              <a:t>k</a:t>
            </a:r>
            <a:r>
              <a:rPr kumimoji="0" lang="zh-CN" altLang="en-US" smtClean="0"/>
              <a:t>端的基数约束</a:t>
            </a:r>
            <a:r>
              <a:rPr kumimoji="0" lang="en-US" altLang="zh-CN" smtClean="0"/>
              <a:t>L..H</a:t>
            </a:r>
            <a:r>
              <a:rPr kumimoji="0" lang="zh-CN" altLang="en-US" smtClean="0"/>
              <a:t>表示：</a:t>
            </a:r>
            <a:endParaRPr kumimoji="0" lang="zh-CN" altLang="en-US" smtClean="0"/>
          </a:p>
          <a:p>
            <a:pPr lvl="1">
              <a:lnSpc>
                <a:spcPct val="90000"/>
              </a:lnSpc>
              <a:buFontTx/>
              <a:buNone/>
            </a:pPr>
            <a:r>
              <a:rPr lang="zh-CN" altLang="en-US" smtClean="0"/>
              <a:t>	对来自</a:t>
            </a:r>
            <a:r>
              <a:rPr lang="en-US" altLang="zh-CN" smtClean="0"/>
              <a:t>{</a:t>
            </a:r>
            <a:r>
              <a:rPr kumimoji="0" lang="en-US" altLang="zh-CN" smtClean="0"/>
              <a:t>A</a:t>
            </a:r>
            <a:r>
              <a:rPr kumimoji="0" lang="en-US" altLang="zh-CN" baseline="-25000" smtClean="0"/>
              <a:t>1</a:t>
            </a:r>
            <a:r>
              <a:rPr kumimoji="0" lang="en-US" altLang="zh-CN" smtClean="0"/>
              <a:t>,A</a:t>
            </a:r>
            <a:r>
              <a:rPr kumimoji="0" lang="en-US" altLang="zh-CN" baseline="-25000" smtClean="0"/>
              <a:t>2</a:t>
            </a:r>
            <a:r>
              <a:rPr kumimoji="0" lang="en-US" altLang="zh-CN" smtClean="0">
                <a:latin typeface="Times New Roman" panose="02020603050405020304" pitchFamily="18" charset="0"/>
              </a:rPr>
              <a:t>…</a:t>
            </a:r>
            <a:r>
              <a:rPr kumimoji="0" lang="en-US" altLang="zh-CN" smtClean="0"/>
              <a:t>,A</a:t>
            </a:r>
            <a:r>
              <a:rPr kumimoji="0" lang="en-US" altLang="zh-CN" baseline="-25000" smtClean="0"/>
              <a:t>k-1</a:t>
            </a:r>
            <a:r>
              <a:rPr kumimoji="0" lang="en-US" altLang="zh-CN" smtClean="0"/>
              <a:t>,A</a:t>
            </a:r>
            <a:r>
              <a:rPr kumimoji="0" lang="en-US" altLang="zh-CN" baseline="-25000" smtClean="0"/>
              <a:t>k+1</a:t>
            </a:r>
            <a:r>
              <a:rPr kumimoji="0" lang="en-US" altLang="zh-CN" smtClean="0"/>
              <a:t>,</a:t>
            </a:r>
            <a:r>
              <a:rPr kumimoji="0" lang="en-US" altLang="zh-CN" smtClean="0">
                <a:latin typeface="Times New Roman" panose="02020603050405020304" pitchFamily="18" charset="0"/>
              </a:rPr>
              <a:t>…</a:t>
            </a:r>
            <a:r>
              <a:rPr kumimoji="0" lang="en-US" altLang="zh-CN" smtClean="0"/>
              <a:t>,A</a:t>
            </a:r>
            <a:r>
              <a:rPr kumimoji="0" lang="en-US" altLang="zh-CN" baseline="-25000" smtClean="0"/>
              <a:t>n</a:t>
            </a:r>
            <a:r>
              <a:rPr lang="en-US" altLang="zh-CN" smtClean="0"/>
              <a:t>}</a:t>
            </a:r>
            <a:r>
              <a:rPr lang="zh-CN" altLang="en-US" smtClean="0"/>
              <a:t>集合的每个实体组，</a:t>
            </a:r>
            <a:endParaRPr lang="zh-CN" altLang="en-US" smtClean="0"/>
          </a:p>
          <a:p>
            <a:pPr lvl="1">
              <a:lnSpc>
                <a:spcPct val="90000"/>
              </a:lnSpc>
              <a:buFontTx/>
              <a:buNone/>
            </a:pPr>
            <a:r>
              <a:rPr lang="zh-CN" altLang="en-US" smtClean="0"/>
              <a:t>	至少和</a:t>
            </a:r>
            <a:r>
              <a:rPr lang="en-US" altLang="zh-CN" smtClean="0"/>
              <a:t>L</a:t>
            </a:r>
            <a:r>
              <a:rPr lang="zh-CN" altLang="en-US" smtClean="0"/>
              <a:t>个、至多和</a:t>
            </a:r>
            <a:r>
              <a:rPr lang="en-US" altLang="zh-CN" smtClean="0"/>
              <a:t>H</a:t>
            </a:r>
            <a:r>
              <a:rPr lang="zh-CN" altLang="en-US" smtClean="0"/>
              <a:t>个来自</a:t>
            </a:r>
            <a:r>
              <a:rPr kumimoji="0" lang="en-US" altLang="zh-CN" smtClean="0"/>
              <a:t>A</a:t>
            </a:r>
            <a:r>
              <a:rPr kumimoji="0" lang="en-US" altLang="zh-CN" baseline="-25000" smtClean="0"/>
              <a:t>k</a:t>
            </a:r>
            <a:r>
              <a:rPr kumimoji="0" lang="zh-CN" altLang="en-US" smtClean="0"/>
              <a:t>的实体关联</a:t>
            </a:r>
            <a:endParaRPr lang="zh-CN" altLang="en-US" smtClean="0"/>
          </a:p>
          <a:p>
            <a:pPr>
              <a:lnSpc>
                <a:spcPct val="90000"/>
              </a:lnSpc>
            </a:pPr>
            <a:r>
              <a:rPr lang="zh-CN" altLang="en-US" sz="2000" smtClean="0"/>
              <a:t>反对教材的说法</a:t>
            </a:r>
            <a:endParaRPr lang="zh-CN" altLang="en-US" sz="2000" smtClean="0"/>
          </a:p>
          <a:p>
            <a:pPr lvl="1">
              <a:lnSpc>
                <a:spcPct val="90000"/>
              </a:lnSpc>
            </a:pPr>
            <a:r>
              <a:rPr lang="zh-CN" altLang="en-US" smtClean="0"/>
              <a:t>上述说法与教材相反</a:t>
            </a:r>
            <a:endParaRPr lang="zh-CN" altLang="en-US" smtClean="0"/>
          </a:p>
          <a:p>
            <a:pPr lvl="1">
              <a:lnSpc>
                <a:spcPct val="90000"/>
              </a:lnSpc>
            </a:pPr>
            <a:r>
              <a:rPr lang="zh-CN" altLang="en-US" smtClean="0"/>
              <a:t>我们采用与教材相反的方法</a:t>
            </a:r>
            <a:endParaRPr lang="zh-CN" altLang="en-US" smtClean="0"/>
          </a:p>
          <a:p>
            <a:pPr lvl="1">
              <a:lnSpc>
                <a:spcPct val="90000"/>
              </a:lnSpc>
            </a:pPr>
            <a:r>
              <a:rPr lang="zh-CN" altLang="en-US" smtClean="0"/>
              <a:t>多数文章和教材采用与本教材相反的表示方法</a:t>
            </a:r>
            <a:endParaRPr lang="zh-CN" altLang="en-US" smtClean="0"/>
          </a:p>
        </p:txBody>
      </p:sp>
      <p:grpSp>
        <p:nvGrpSpPr>
          <p:cNvPr id="68612" name="Group 4"/>
          <p:cNvGrpSpPr/>
          <p:nvPr/>
        </p:nvGrpSpPr>
        <p:grpSpPr bwMode="auto">
          <a:xfrm>
            <a:off x="1757363" y="2260600"/>
            <a:ext cx="3352800" cy="539750"/>
            <a:chOff x="884" y="618"/>
            <a:chExt cx="2112" cy="340"/>
          </a:xfrm>
        </p:grpSpPr>
        <p:sp>
          <p:nvSpPr>
            <p:cNvPr id="68613" name="Rectangle 5"/>
            <p:cNvSpPr>
              <a:spLocks noChangeArrowheads="1"/>
            </p:cNvSpPr>
            <p:nvPr/>
          </p:nvSpPr>
          <p:spPr bwMode="auto">
            <a:xfrm>
              <a:off x="1338" y="618"/>
              <a:ext cx="408" cy="2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a:solidFill>
                    <a:srgbClr val="000000"/>
                  </a:solidFill>
                  <a:latin typeface="Times New Roman" panose="02020603050405020304" pitchFamily="18" charset="0"/>
                  <a:ea typeface="MS PGothic" panose="020B0600070205080204" pitchFamily="34" charset="-128"/>
                </a:rPr>
                <a:t>20..*</a:t>
              </a:r>
              <a:endParaRPr kumimoji="0" lang="en-US" altLang="zh-CN" sz="2000">
                <a:latin typeface="Times New Roman" panose="02020603050405020304" pitchFamily="18" charset="0"/>
                <a:ea typeface="MS PGothic" panose="020B0600070205080204" pitchFamily="34" charset="-128"/>
              </a:endParaRPr>
            </a:p>
          </p:txBody>
        </p:sp>
        <p:sp>
          <p:nvSpPr>
            <p:cNvPr id="68614" name="Rectangle 6"/>
            <p:cNvSpPr>
              <a:spLocks noChangeArrowheads="1"/>
            </p:cNvSpPr>
            <p:nvPr/>
          </p:nvSpPr>
          <p:spPr bwMode="auto">
            <a:xfrm>
              <a:off x="2110" y="618"/>
              <a:ext cx="432" cy="2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a:solidFill>
                    <a:srgbClr val="000000"/>
                  </a:solidFill>
                  <a:latin typeface="Times New Roman" panose="02020603050405020304" pitchFamily="18" charset="0"/>
                  <a:ea typeface="MS PGothic" panose="020B0600070205080204" pitchFamily="34" charset="-128"/>
                </a:rPr>
                <a:t>3..5</a:t>
              </a:r>
              <a:endParaRPr kumimoji="0" lang="en-US" altLang="zh-CN" sz="2000">
                <a:latin typeface="Times New Roman" panose="02020603050405020304" pitchFamily="18" charset="0"/>
                <a:ea typeface="MS PGothic" panose="020B0600070205080204" pitchFamily="34" charset="-128"/>
              </a:endParaRPr>
            </a:p>
          </p:txBody>
        </p:sp>
        <p:sp>
          <p:nvSpPr>
            <p:cNvPr id="68615" name="Rectangle 7"/>
            <p:cNvSpPr>
              <a:spLocks noChangeArrowheads="1"/>
            </p:cNvSpPr>
            <p:nvPr/>
          </p:nvSpPr>
          <p:spPr bwMode="auto">
            <a:xfrm>
              <a:off x="884" y="709"/>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学生</a:t>
              </a:r>
              <a:endParaRPr kumimoji="0" lang="zh-CN" altLang="en-US" sz="2000">
                <a:latin typeface="Times New Roman" panose="02020603050405020304" pitchFamily="18" charset="0"/>
                <a:ea typeface="MS PGothic" panose="020B0600070205080204" pitchFamily="34" charset="-128"/>
              </a:endParaRPr>
            </a:p>
          </p:txBody>
        </p:sp>
        <p:sp>
          <p:nvSpPr>
            <p:cNvPr id="68616" name="Rectangle 8"/>
            <p:cNvSpPr>
              <a:spLocks noChangeArrowheads="1"/>
            </p:cNvSpPr>
            <p:nvPr/>
          </p:nvSpPr>
          <p:spPr bwMode="auto">
            <a:xfrm>
              <a:off x="2564" y="709"/>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课程</a:t>
              </a:r>
              <a:endParaRPr kumimoji="0" lang="zh-CN" altLang="en-US" sz="2000">
                <a:latin typeface="Times New Roman" panose="02020603050405020304" pitchFamily="18" charset="0"/>
                <a:ea typeface="MS PGothic" panose="020B0600070205080204" pitchFamily="34" charset="-128"/>
              </a:endParaRPr>
            </a:p>
          </p:txBody>
        </p:sp>
        <p:sp>
          <p:nvSpPr>
            <p:cNvPr id="68617" name="AutoShape 9"/>
            <p:cNvSpPr>
              <a:spLocks noChangeArrowheads="1"/>
            </p:cNvSpPr>
            <p:nvPr/>
          </p:nvSpPr>
          <p:spPr bwMode="auto">
            <a:xfrm>
              <a:off x="1756" y="709"/>
              <a:ext cx="360" cy="24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000">
                  <a:solidFill>
                    <a:schemeClr val="bg2"/>
                  </a:solidFill>
                  <a:latin typeface="Times New Roman" panose="02020603050405020304" pitchFamily="18" charset="0"/>
                  <a:ea typeface="MS PGothic" panose="020B0600070205080204" pitchFamily="34" charset="-128"/>
                </a:rPr>
                <a:t>学习</a:t>
              </a:r>
              <a:endParaRPr kumimoji="0" lang="zh-CN" altLang="en-US" sz="1000">
                <a:solidFill>
                  <a:schemeClr val="bg2"/>
                </a:solidFill>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solidFill>
                  <a:schemeClr val="bg2"/>
                </a:solidFill>
                <a:latin typeface="Times New Roman" panose="02020603050405020304" pitchFamily="18" charset="0"/>
                <a:ea typeface="MS PGothic" panose="020B0600070205080204" pitchFamily="34" charset="-128"/>
              </a:endParaRPr>
            </a:p>
          </p:txBody>
        </p:sp>
        <p:sp>
          <p:nvSpPr>
            <p:cNvPr id="68618" name="Line 10"/>
            <p:cNvSpPr>
              <a:spLocks noChangeShapeType="1"/>
            </p:cNvSpPr>
            <p:nvPr/>
          </p:nvSpPr>
          <p:spPr bwMode="auto">
            <a:xfrm>
              <a:off x="1315" y="834"/>
              <a:ext cx="45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19" name="Line 11"/>
            <p:cNvSpPr>
              <a:spLocks noChangeShapeType="1"/>
            </p:cNvSpPr>
            <p:nvPr/>
          </p:nvSpPr>
          <p:spPr bwMode="auto">
            <a:xfrm>
              <a:off x="2116" y="834"/>
              <a:ext cx="45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981075" y="95250"/>
            <a:ext cx="8077200" cy="609600"/>
          </a:xfrm>
        </p:spPr>
        <p:txBody>
          <a:bodyPr/>
          <a:lstStyle/>
          <a:p>
            <a:r>
              <a:rPr lang="zh-CN" altLang="en-US" sz="3100" smtClean="0">
                <a:latin typeface="宋体" panose="02010600030101010101" pitchFamily="2" charset="-122"/>
                <a:ea typeface="宋体" panose="02010600030101010101" pitchFamily="2" charset="-122"/>
              </a:rPr>
              <a:t>一个三元关系的</a:t>
            </a:r>
            <a:r>
              <a:rPr lang="en-US" altLang="zh-CN" sz="3100" smtClean="0">
                <a:latin typeface="宋体" panose="02010600030101010101" pitchFamily="2" charset="-122"/>
                <a:ea typeface="宋体" panose="02010600030101010101" pitchFamily="2" charset="-122"/>
              </a:rPr>
              <a:t>E-R</a:t>
            </a:r>
            <a:r>
              <a:rPr lang="zh-CN" altLang="en-US" sz="3100" smtClean="0">
                <a:latin typeface="宋体" panose="02010600030101010101" pitchFamily="2" charset="-122"/>
                <a:ea typeface="宋体" panose="02010600030101010101" pitchFamily="2" charset="-122"/>
              </a:rPr>
              <a:t>图</a:t>
            </a:r>
            <a:endParaRPr lang="zh-CN" altLang="en-US" smtClean="0">
              <a:latin typeface="宋体" panose="02010600030101010101" pitchFamily="2" charset="-122"/>
              <a:ea typeface="宋体" panose="02010600030101010101" pitchFamily="2" charset="-122"/>
            </a:endParaRPr>
          </a:p>
        </p:txBody>
      </p:sp>
      <p:pic>
        <p:nvPicPr>
          <p:cNvPr id="69635" name="Picture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3913" y="1108075"/>
            <a:ext cx="7840662"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65163" y="242888"/>
            <a:ext cx="8077200" cy="609600"/>
          </a:xfrm>
        </p:spPr>
        <p:txBody>
          <a:bodyPr/>
          <a:lstStyle/>
          <a:p>
            <a:r>
              <a:rPr lang="zh-CN" altLang="en-US" smtClean="0">
                <a:latin typeface="宋体" panose="02010600030101010101" pitchFamily="2" charset="-122"/>
                <a:ea typeface="宋体" panose="02010600030101010101" pitchFamily="2" charset="-122"/>
              </a:rPr>
              <a:t>三元关系上的基数约束</a:t>
            </a:r>
            <a:endParaRPr lang="zh-CN" altLang="en-US" smtClean="0">
              <a:latin typeface="宋体" panose="02010600030101010101" pitchFamily="2" charset="-122"/>
              <a:ea typeface="宋体" panose="02010600030101010101" pitchFamily="2" charset="-122"/>
            </a:endParaRPr>
          </a:p>
        </p:txBody>
      </p:sp>
      <p:sp>
        <p:nvSpPr>
          <p:cNvPr id="71683" name="Rectangle 3"/>
          <p:cNvSpPr>
            <a:spLocks noGrp="1" noChangeArrowheads="1"/>
          </p:cNvSpPr>
          <p:nvPr>
            <p:ph type="body" idx="1"/>
          </p:nvPr>
        </p:nvSpPr>
        <p:spPr>
          <a:xfrm>
            <a:off x="855663" y="1222375"/>
            <a:ext cx="7705725" cy="5189538"/>
          </a:xfrm>
        </p:spPr>
        <p:txBody>
          <a:bodyPr/>
          <a:lstStyle/>
          <a:p>
            <a:r>
              <a:rPr lang="zh-CN" altLang="en-US" smtClean="0"/>
              <a:t>一个三元关系上至多有一个箭头表示基数约束</a:t>
            </a:r>
            <a:endParaRPr lang="zh-CN" altLang="en-US" smtClean="0"/>
          </a:p>
          <a:p>
            <a:r>
              <a:rPr lang="en-US" altLang="zh-CN" smtClean="0"/>
              <a:t>E.g.,</a:t>
            </a:r>
            <a:r>
              <a:rPr lang="zh-CN" altLang="en-US" smtClean="0"/>
              <a:t>从 </a:t>
            </a:r>
            <a:r>
              <a:rPr lang="en-US" altLang="zh-CN" i="1" smtClean="0"/>
              <a:t>proj_guide</a:t>
            </a:r>
            <a:r>
              <a:rPr lang="en-US" altLang="zh-CN" smtClean="0"/>
              <a:t> </a:t>
            </a:r>
            <a:r>
              <a:rPr lang="zh-CN" altLang="en-US" smtClean="0"/>
              <a:t>到 </a:t>
            </a:r>
            <a:r>
              <a:rPr lang="en-US" altLang="zh-CN" i="1" smtClean="0"/>
              <a:t>instructor</a:t>
            </a:r>
            <a:r>
              <a:rPr lang="en-US" altLang="zh-CN" smtClean="0"/>
              <a:t> </a:t>
            </a:r>
            <a:r>
              <a:rPr lang="zh-CN" altLang="en-US" smtClean="0"/>
              <a:t>的一个箭头表示每个学生在一个项目上至多有一个导师</a:t>
            </a:r>
            <a:endParaRPr lang="zh-CN" altLang="en-US" smtClean="0"/>
          </a:p>
          <a:p>
            <a:r>
              <a:rPr lang="zh-CN" altLang="en-US" smtClean="0"/>
              <a:t>如果多于一个箭头，那么有两种表示方式</a:t>
            </a:r>
            <a:r>
              <a:rPr lang="en-US" altLang="zh-CN" smtClean="0"/>
              <a:t>.  </a:t>
            </a:r>
            <a:endParaRPr lang="en-US" altLang="zh-CN" smtClean="0"/>
          </a:p>
          <a:p>
            <a:pPr lvl="1"/>
            <a:r>
              <a:rPr lang="en-US" altLang="zh-CN" smtClean="0"/>
              <a:t>E.g., </a:t>
            </a:r>
            <a:r>
              <a:rPr lang="zh-CN" altLang="en-US" smtClean="0"/>
              <a:t>一个三元关系 </a:t>
            </a:r>
            <a:r>
              <a:rPr lang="en-US" altLang="zh-CN" i="1" smtClean="0"/>
              <a:t>R </a:t>
            </a:r>
            <a:r>
              <a:rPr lang="zh-CN" altLang="en-US" i="1" smtClean="0"/>
              <a:t>由</a:t>
            </a:r>
            <a:r>
              <a:rPr lang="en-US" altLang="zh-CN" i="1" smtClean="0"/>
              <a:t>A</a:t>
            </a:r>
            <a:r>
              <a:rPr lang="en-US" altLang="zh-CN" smtClean="0"/>
              <a:t>,</a:t>
            </a:r>
            <a:r>
              <a:rPr lang="en-US" altLang="zh-CN" i="1" smtClean="0"/>
              <a:t> B </a:t>
            </a:r>
            <a:r>
              <a:rPr lang="zh-CN" altLang="en-US" smtClean="0"/>
              <a:t>和 </a:t>
            </a:r>
            <a:r>
              <a:rPr lang="en-US" altLang="zh-CN" i="1" smtClean="0"/>
              <a:t>C</a:t>
            </a:r>
            <a:r>
              <a:rPr lang="zh-CN" altLang="en-US" i="1" smtClean="0"/>
              <a:t>组成， </a:t>
            </a:r>
            <a:r>
              <a:rPr lang="en-US" altLang="zh-CN" i="1" smtClean="0"/>
              <a:t>B </a:t>
            </a:r>
            <a:r>
              <a:rPr lang="zh-CN" altLang="en-US" smtClean="0"/>
              <a:t>到 </a:t>
            </a:r>
            <a:r>
              <a:rPr lang="en-US" altLang="zh-CN" i="1" smtClean="0"/>
              <a:t>C </a:t>
            </a:r>
            <a:r>
              <a:rPr lang="zh-CN" altLang="en-US" i="1" smtClean="0"/>
              <a:t>的箭头表示</a:t>
            </a:r>
            <a:endParaRPr lang="en-US" altLang="zh-CN" smtClean="0"/>
          </a:p>
          <a:p>
            <a:pPr lvl="1">
              <a:buFont typeface="Monotype Sorts" charset="2"/>
              <a:buNone/>
            </a:pPr>
            <a:r>
              <a:rPr lang="en-US" altLang="zh-CN" smtClean="0"/>
              <a:t>    1.  </a:t>
            </a:r>
            <a:r>
              <a:rPr lang="zh-CN" altLang="en-US" smtClean="0"/>
              <a:t>每个</a:t>
            </a:r>
            <a:r>
              <a:rPr lang="en-US" altLang="zh-CN" smtClean="0"/>
              <a:t>A</a:t>
            </a:r>
            <a:r>
              <a:rPr lang="zh-CN" altLang="en-US" smtClean="0"/>
              <a:t>的实体都和</a:t>
            </a:r>
            <a:r>
              <a:rPr lang="en-US" altLang="zh-CN" smtClean="0"/>
              <a:t>B</a:t>
            </a:r>
            <a:r>
              <a:rPr lang="zh-CN" altLang="en-US" smtClean="0"/>
              <a:t>与</a:t>
            </a:r>
            <a:r>
              <a:rPr lang="en-US" altLang="zh-CN" smtClean="0"/>
              <a:t>C</a:t>
            </a:r>
            <a:r>
              <a:rPr lang="zh-CN" altLang="en-US" smtClean="0"/>
              <a:t>中惟一的实体相连 或 </a:t>
            </a:r>
            <a:endParaRPr lang="zh-CN" altLang="en-US" smtClean="0"/>
          </a:p>
          <a:p>
            <a:pPr lvl="1">
              <a:buFont typeface="Monotype Sorts" charset="2"/>
              <a:buNone/>
            </a:pPr>
            <a:r>
              <a:rPr lang="en-US" altLang="zh-CN" smtClean="0"/>
              <a:t>	2.  (</a:t>
            </a:r>
            <a:r>
              <a:rPr lang="en-US" altLang="zh-CN" i="1" smtClean="0"/>
              <a:t>A,B</a:t>
            </a:r>
            <a:r>
              <a:rPr lang="zh-CN" altLang="en-US" i="1" smtClean="0"/>
              <a:t>）中的每对实体都和唯一的</a:t>
            </a:r>
            <a:r>
              <a:rPr lang="en-US" altLang="zh-CN" i="1" smtClean="0"/>
              <a:t>C</a:t>
            </a:r>
            <a:r>
              <a:rPr lang="zh-CN" altLang="en-US" i="1" smtClean="0"/>
              <a:t>实体，并且（</a:t>
            </a:r>
            <a:r>
              <a:rPr lang="en-US" altLang="zh-CN" i="1" smtClean="0"/>
              <a:t>A,C</a:t>
            </a:r>
            <a:r>
              <a:rPr lang="zh-CN" altLang="en-US" i="1" smtClean="0"/>
              <a:t>）中的每一对都和惟一的</a:t>
            </a:r>
            <a:r>
              <a:rPr lang="en-US" altLang="zh-CN" i="1" smtClean="0"/>
              <a:t>B</a:t>
            </a:r>
            <a:r>
              <a:rPr lang="zh-CN" altLang="en-US" i="1" smtClean="0"/>
              <a:t>实体相连</a:t>
            </a:r>
            <a:endParaRPr lang="zh-CN" altLang="en-US" i="1" smtClean="0"/>
          </a:p>
          <a:p>
            <a:pPr lvl="1"/>
            <a:r>
              <a:rPr lang="zh-CN" altLang="en-US" smtClean="0"/>
              <a:t>每个可选方案都用不同的形式表示</a:t>
            </a:r>
            <a:endParaRPr lang="zh-CN" altLang="en-US" smtClean="0"/>
          </a:p>
          <a:p>
            <a:pPr lvl="1"/>
            <a:r>
              <a:rPr lang="zh-CN" altLang="en-US" smtClean="0"/>
              <a:t>为了避免不合法的多个箭头导致歧义</a:t>
            </a:r>
            <a:endParaRPr lang="zh-CN" alt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弱实体集</a:t>
            </a:r>
            <a:endParaRPr lang="zh-CN" altLang="en-US" smtClean="0">
              <a:latin typeface="宋体" panose="02010600030101010101" pitchFamily="2" charset="-122"/>
              <a:ea typeface="宋体" panose="02010600030101010101" pitchFamily="2" charset="-122"/>
            </a:endParaRPr>
          </a:p>
        </p:txBody>
      </p:sp>
      <p:sp>
        <p:nvSpPr>
          <p:cNvPr id="73731" name="Rectangle 3"/>
          <p:cNvSpPr>
            <a:spLocks noGrp="1" noChangeArrowheads="1"/>
          </p:cNvSpPr>
          <p:nvPr>
            <p:ph type="body" idx="1"/>
          </p:nvPr>
        </p:nvSpPr>
        <p:spPr>
          <a:xfrm>
            <a:off x="855663" y="1222375"/>
            <a:ext cx="7496175" cy="4876800"/>
          </a:xfrm>
        </p:spPr>
        <p:txBody>
          <a:bodyPr/>
          <a:lstStyle/>
          <a:p>
            <a:pPr>
              <a:lnSpc>
                <a:spcPct val="150000"/>
              </a:lnSpc>
            </a:pPr>
            <a:r>
              <a:rPr lang="zh-CN" altLang="en-US" dirty="0" smtClean="0"/>
              <a:t>没有足够的属性以形成主码的实体集称作</a:t>
            </a:r>
            <a:r>
              <a:rPr lang="en-US" altLang="zh-CN" dirty="0" smtClean="0"/>
              <a:t> </a:t>
            </a:r>
            <a:r>
              <a:rPr lang="zh-CN" altLang="en-US" b="1" dirty="0" smtClean="0">
                <a:solidFill>
                  <a:srgbClr val="000099"/>
                </a:solidFill>
              </a:rPr>
              <a:t>弱实体</a:t>
            </a:r>
            <a:r>
              <a:rPr lang="zh-CN" altLang="en-US" b="1" dirty="0" smtClean="0">
                <a:solidFill>
                  <a:srgbClr val="000099"/>
                </a:solidFill>
              </a:rPr>
              <a:t>集</a:t>
            </a:r>
            <a:endParaRPr lang="en-US" altLang="zh-CN" dirty="0" smtClean="0"/>
          </a:p>
          <a:p>
            <a:pPr>
              <a:lnSpc>
                <a:spcPct val="150000"/>
              </a:lnSpc>
            </a:pPr>
            <a:r>
              <a:rPr lang="zh-CN" altLang="en-US" dirty="0" smtClean="0"/>
              <a:t>弱实体集存在依赖于</a:t>
            </a:r>
            <a:r>
              <a:rPr lang="en-US" altLang="zh-CN" dirty="0" smtClean="0"/>
              <a:t> </a:t>
            </a:r>
            <a:r>
              <a:rPr lang="zh-CN" altLang="en-US" b="1" dirty="0" smtClean="0">
                <a:solidFill>
                  <a:srgbClr val="000099"/>
                </a:solidFill>
              </a:rPr>
              <a:t>标识实体集</a:t>
            </a:r>
            <a:endParaRPr lang="en-US" altLang="zh-CN" b="1" dirty="0" smtClean="0">
              <a:solidFill>
                <a:srgbClr val="000099"/>
              </a:solidFill>
            </a:endParaRPr>
          </a:p>
          <a:p>
            <a:pPr lvl="1">
              <a:lnSpc>
                <a:spcPct val="150000"/>
              </a:lnSpc>
            </a:pPr>
            <a:r>
              <a:rPr lang="zh-CN" altLang="en-US" dirty="0" smtClean="0"/>
              <a:t>标识性联系是从弱实体集到标识实体集多对一的，并且弱实体集在联系中的参与是全部</a:t>
            </a:r>
            <a:r>
              <a:rPr lang="zh-CN" altLang="en-US" dirty="0" smtClean="0"/>
              <a:t>的</a:t>
            </a:r>
            <a:endParaRPr lang="zh-CN" altLang="en-US" dirty="0" smtClean="0"/>
          </a:p>
          <a:p>
            <a:pPr lvl="1">
              <a:lnSpc>
                <a:spcPct val="150000"/>
              </a:lnSpc>
            </a:pPr>
            <a:r>
              <a:rPr lang="zh-CN" altLang="en-US" b="1" dirty="0" smtClean="0">
                <a:solidFill>
                  <a:srgbClr val="000099"/>
                </a:solidFill>
              </a:rPr>
              <a:t>标识性联系</a:t>
            </a:r>
            <a:r>
              <a:rPr lang="zh-CN" altLang="en-US" dirty="0" smtClean="0"/>
              <a:t> 以双菱形表示</a:t>
            </a:r>
            <a:endParaRPr lang="zh-CN" altLang="en-US" dirty="0" smtClean="0"/>
          </a:p>
          <a:p>
            <a:pPr>
              <a:lnSpc>
                <a:spcPct val="150000"/>
              </a:lnSpc>
            </a:pPr>
            <a:r>
              <a:rPr lang="zh-CN" altLang="en-US" dirty="0" smtClean="0"/>
              <a:t>弱实体集的</a:t>
            </a:r>
            <a:r>
              <a:rPr lang="zh-CN" altLang="en-US" b="1" dirty="0" smtClean="0">
                <a:solidFill>
                  <a:srgbClr val="000099"/>
                </a:solidFill>
              </a:rPr>
              <a:t>分辨符</a:t>
            </a:r>
            <a:r>
              <a:rPr lang="zh-CN" altLang="en-US" dirty="0" smtClean="0"/>
              <a:t>是使得我们可以区分依赖于特定强实体集的弱实体集中的实体的属性的</a:t>
            </a:r>
            <a:r>
              <a:rPr lang="zh-CN" altLang="en-US" dirty="0" smtClean="0"/>
              <a:t>集合</a:t>
            </a:r>
            <a:endParaRPr lang="en-US" altLang="zh-CN" dirty="0" smtClean="0"/>
          </a:p>
          <a:p>
            <a:pPr>
              <a:lnSpc>
                <a:spcPct val="150000"/>
              </a:lnSpc>
            </a:pPr>
            <a:r>
              <a:rPr lang="zh-CN" altLang="en-US" dirty="0" smtClean="0"/>
              <a:t>弱实体集的主码是由标识实体集的主码加上该弱实体集的分辨符</a:t>
            </a:r>
            <a:r>
              <a:rPr lang="zh-CN" altLang="en-US" dirty="0" smtClean="0"/>
              <a:t>构成</a:t>
            </a:r>
            <a:endParaRPr lang="en-US" altLang="zh-CN"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smtClean="0"/>
              <a:t>软件生命周期瀑布模型</a:t>
            </a:r>
            <a:endParaRPr lang="zh-CN" altLang="en-US" smtClean="0"/>
          </a:p>
        </p:txBody>
      </p:sp>
      <p:grpSp>
        <p:nvGrpSpPr>
          <p:cNvPr id="11267" name="Group 20"/>
          <p:cNvGrpSpPr/>
          <p:nvPr/>
        </p:nvGrpSpPr>
        <p:grpSpPr bwMode="auto">
          <a:xfrm>
            <a:off x="539750" y="1636713"/>
            <a:ext cx="8064500" cy="4067175"/>
            <a:chOff x="340" y="959"/>
            <a:chExt cx="5080" cy="2562"/>
          </a:xfrm>
        </p:grpSpPr>
        <p:sp>
          <p:nvSpPr>
            <p:cNvPr id="11268" name="Rectangle 4"/>
            <p:cNvSpPr>
              <a:spLocks noChangeArrowheads="1"/>
            </p:cNvSpPr>
            <p:nvPr/>
          </p:nvSpPr>
          <p:spPr bwMode="auto">
            <a:xfrm>
              <a:off x="4332" y="2568"/>
              <a:ext cx="635" cy="2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solidFill>
                    <a:schemeClr val="bg2"/>
                  </a:solidFill>
                  <a:latin typeface="Times New Roman" panose="02020603050405020304" pitchFamily="18" charset="0"/>
                  <a:ea typeface="华文新魏" panose="02010800040101010101" pitchFamily="2" charset="-122"/>
                </a:rPr>
                <a:t>软件系统</a:t>
              </a:r>
              <a:endParaRPr kumimoji="0" lang="zh-CN" altLang="en-US" sz="1800">
                <a:solidFill>
                  <a:schemeClr val="bg2"/>
                </a:solidFill>
                <a:latin typeface="Times New Roman" panose="02020603050405020304" pitchFamily="18" charset="0"/>
                <a:ea typeface="华文新魏" panose="02010800040101010101" pitchFamily="2" charset="-122"/>
              </a:endParaRPr>
            </a:p>
          </p:txBody>
        </p:sp>
        <p:sp>
          <p:nvSpPr>
            <p:cNvPr id="11269" name="Rectangle 5"/>
            <p:cNvSpPr>
              <a:spLocks noChangeArrowheads="1"/>
            </p:cNvSpPr>
            <p:nvPr/>
          </p:nvSpPr>
          <p:spPr bwMode="auto">
            <a:xfrm>
              <a:off x="3289" y="2069"/>
              <a:ext cx="635" cy="2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solidFill>
                    <a:schemeClr val="bg2"/>
                  </a:solidFill>
                  <a:latin typeface="Times New Roman" panose="02020603050405020304" pitchFamily="18" charset="0"/>
                  <a:ea typeface="华文新魏" panose="02010800040101010101" pitchFamily="2" charset="-122"/>
                </a:rPr>
                <a:t>程序</a:t>
              </a:r>
              <a:endParaRPr kumimoji="0" lang="zh-CN" altLang="en-US" sz="1800">
                <a:solidFill>
                  <a:schemeClr val="bg2"/>
                </a:solidFill>
                <a:latin typeface="Times New Roman" panose="02020603050405020304" pitchFamily="18" charset="0"/>
                <a:ea typeface="华文新魏" panose="02010800040101010101" pitchFamily="2" charset="-122"/>
              </a:endParaRPr>
            </a:p>
          </p:txBody>
        </p:sp>
        <p:sp>
          <p:nvSpPr>
            <p:cNvPr id="11270" name="Rectangle 6"/>
            <p:cNvSpPr>
              <a:spLocks noChangeArrowheads="1"/>
            </p:cNvSpPr>
            <p:nvPr/>
          </p:nvSpPr>
          <p:spPr bwMode="auto">
            <a:xfrm>
              <a:off x="2291" y="1525"/>
              <a:ext cx="952" cy="2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50000"/>
                </a:spcBef>
                <a:buClrTx/>
                <a:buSzTx/>
                <a:buFontTx/>
                <a:buNone/>
              </a:pPr>
              <a:r>
                <a:rPr kumimoji="0" lang="zh-CN" altLang="en-US" sz="1800">
                  <a:solidFill>
                    <a:srgbClr val="000000"/>
                  </a:solidFill>
                  <a:latin typeface="Times New Roman" panose="02020603050405020304" pitchFamily="18" charset="0"/>
                  <a:ea typeface="华文新魏" panose="02010800040101010101" pitchFamily="2" charset="-122"/>
                </a:rPr>
                <a:t>设计文档</a:t>
              </a:r>
              <a:endParaRPr kumimoji="0" lang="zh-CN" altLang="en-US" sz="1800">
                <a:latin typeface="Times New Roman" panose="02020603050405020304" pitchFamily="18" charset="0"/>
                <a:ea typeface="华文新魏" panose="02010800040101010101" pitchFamily="2" charset="-122"/>
              </a:endParaRPr>
            </a:p>
          </p:txBody>
        </p:sp>
        <p:sp>
          <p:nvSpPr>
            <p:cNvPr id="11271" name="Rectangle 7"/>
            <p:cNvSpPr>
              <a:spLocks noChangeArrowheads="1"/>
            </p:cNvSpPr>
            <p:nvPr/>
          </p:nvSpPr>
          <p:spPr bwMode="auto">
            <a:xfrm>
              <a:off x="1157" y="959"/>
              <a:ext cx="952" cy="2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50000"/>
                </a:spcBef>
                <a:buClrTx/>
                <a:buSzTx/>
                <a:buFontTx/>
                <a:buNone/>
              </a:pPr>
              <a:r>
                <a:rPr kumimoji="0" lang="zh-CN" altLang="en-US" sz="1800">
                  <a:solidFill>
                    <a:srgbClr val="000000"/>
                  </a:solidFill>
                  <a:latin typeface="Times New Roman" panose="02020603050405020304" pitchFamily="18" charset="0"/>
                  <a:ea typeface="华文新魏" panose="02010800040101010101" pitchFamily="2" charset="-122"/>
                </a:rPr>
                <a:t>需求说明书</a:t>
              </a:r>
              <a:endParaRPr kumimoji="0" lang="zh-CN" altLang="en-US" sz="1800">
                <a:latin typeface="Times New Roman" panose="02020603050405020304" pitchFamily="18" charset="0"/>
                <a:ea typeface="华文新魏" panose="02010800040101010101" pitchFamily="2" charset="-122"/>
              </a:endParaRPr>
            </a:p>
          </p:txBody>
        </p:sp>
        <p:sp>
          <p:nvSpPr>
            <p:cNvPr id="11272" name="Rectangle 8"/>
            <p:cNvSpPr>
              <a:spLocks noChangeArrowheads="1"/>
            </p:cNvSpPr>
            <p:nvPr/>
          </p:nvSpPr>
          <p:spPr bwMode="auto">
            <a:xfrm>
              <a:off x="340" y="1026"/>
              <a:ext cx="799" cy="294"/>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solidFill>
                    <a:srgbClr val="000000"/>
                  </a:solidFill>
                  <a:latin typeface="Times New Roman" panose="02020603050405020304" pitchFamily="18" charset="0"/>
                  <a:ea typeface="华文新魏" panose="02010800040101010101" pitchFamily="2" charset="-122"/>
                </a:rPr>
                <a:t>需求分析</a:t>
              </a:r>
              <a:endParaRPr kumimoji="0" lang="zh-CN" altLang="en-US" sz="1800">
                <a:latin typeface="Times New Roman" panose="02020603050405020304" pitchFamily="18" charset="0"/>
                <a:ea typeface="华文新魏" panose="02010800040101010101" pitchFamily="2" charset="-122"/>
              </a:endParaRPr>
            </a:p>
          </p:txBody>
        </p:sp>
        <p:sp>
          <p:nvSpPr>
            <p:cNvPr id="11273" name="Rectangle 9"/>
            <p:cNvSpPr>
              <a:spLocks noChangeArrowheads="1"/>
            </p:cNvSpPr>
            <p:nvPr/>
          </p:nvSpPr>
          <p:spPr bwMode="auto">
            <a:xfrm>
              <a:off x="1401" y="1594"/>
              <a:ext cx="799" cy="294"/>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solidFill>
                    <a:srgbClr val="000000"/>
                  </a:solidFill>
                  <a:latin typeface="Times New Roman" panose="02020603050405020304" pitchFamily="18" charset="0"/>
                  <a:ea typeface="华文新魏" panose="02010800040101010101" pitchFamily="2" charset="-122"/>
                </a:rPr>
                <a:t>设计</a:t>
              </a:r>
              <a:endParaRPr kumimoji="0" lang="zh-CN" altLang="en-US" sz="1800">
                <a:latin typeface="Times New Roman" panose="02020603050405020304" pitchFamily="18" charset="0"/>
                <a:ea typeface="华文新魏" panose="02010800040101010101" pitchFamily="2" charset="-122"/>
              </a:endParaRPr>
            </a:p>
          </p:txBody>
        </p:sp>
        <p:sp>
          <p:nvSpPr>
            <p:cNvPr id="11274" name="Rectangle 10"/>
            <p:cNvSpPr>
              <a:spLocks noChangeArrowheads="1"/>
            </p:cNvSpPr>
            <p:nvPr/>
          </p:nvSpPr>
          <p:spPr bwMode="auto">
            <a:xfrm>
              <a:off x="3533" y="2682"/>
              <a:ext cx="799" cy="294"/>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solidFill>
                    <a:srgbClr val="000000"/>
                  </a:solidFill>
                  <a:latin typeface="Times New Roman" panose="02020603050405020304" pitchFamily="18" charset="0"/>
                  <a:ea typeface="华文新魏" panose="02010800040101010101" pitchFamily="2" charset="-122"/>
                </a:rPr>
                <a:t>测试</a:t>
              </a:r>
              <a:endParaRPr kumimoji="0" lang="zh-CN" altLang="en-US" sz="1800">
                <a:latin typeface="Times New Roman" panose="02020603050405020304" pitchFamily="18" charset="0"/>
                <a:ea typeface="华文新魏" panose="02010800040101010101" pitchFamily="2" charset="-122"/>
              </a:endParaRPr>
            </a:p>
          </p:txBody>
        </p:sp>
        <p:sp>
          <p:nvSpPr>
            <p:cNvPr id="11275" name="Rectangle 11"/>
            <p:cNvSpPr>
              <a:spLocks noChangeArrowheads="1"/>
            </p:cNvSpPr>
            <p:nvPr/>
          </p:nvSpPr>
          <p:spPr bwMode="auto">
            <a:xfrm>
              <a:off x="2490" y="2138"/>
              <a:ext cx="799" cy="294"/>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solidFill>
                    <a:srgbClr val="000000"/>
                  </a:solidFill>
                  <a:latin typeface="Times New Roman" panose="02020603050405020304" pitchFamily="18" charset="0"/>
                  <a:ea typeface="华文新魏" panose="02010800040101010101" pitchFamily="2" charset="-122"/>
                </a:rPr>
                <a:t>编码</a:t>
              </a:r>
              <a:endParaRPr kumimoji="0" lang="zh-CN" altLang="en-US" sz="1800">
                <a:latin typeface="Times New Roman" panose="02020603050405020304" pitchFamily="18" charset="0"/>
                <a:ea typeface="华文新魏" panose="02010800040101010101" pitchFamily="2" charset="-122"/>
              </a:endParaRPr>
            </a:p>
          </p:txBody>
        </p:sp>
        <p:sp>
          <p:nvSpPr>
            <p:cNvPr id="11276" name="Rectangle 12"/>
            <p:cNvSpPr>
              <a:spLocks noChangeArrowheads="1"/>
            </p:cNvSpPr>
            <p:nvPr/>
          </p:nvSpPr>
          <p:spPr bwMode="auto">
            <a:xfrm>
              <a:off x="4576" y="3227"/>
              <a:ext cx="799" cy="294"/>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solidFill>
                    <a:srgbClr val="000000"/>
                  </a:solidFill>
                  <a:latin typeface="Times New Roman" panose="02020603050405020304" pitchFamily="18" charset="0"/>
                  <a:ea typeface="华文新魏" panose="02010800040101010101" pitchFamily="2" charset="-122"/>
                </a:rPr>
                <a:t>运行维护</a:t>
              </a:r>
              <a:endParaRPr kumimoji="0" lang="zh-CN" altLang="en-US" sz="1800">
                <a:latin typeface="Times New Roman" panose="02020603050405020304" pitchFamily="18" charset="0"/>
                <a:ea typeface="华文新魏" panose="02010800040101010101" pitchFamily="2" charset="-122"/>
              </a:endParaRPr>
            </a:p>
          </p:txBody>
        </p:sp>
        <p:cxnSp>
          <p:nvCxnSpPr>
            <p:cNvPr id="11277" name="AutoShape 13"/>
            <p:cNvCxnSpPr>
              <a:cxnSpLocks noChangeShapeType="1"/>
              <a:stCxn id="11272" idx="3"/>
              <a:endCxn id="11273" idx="0"/>
            </p:cNvCxnSpPr>
            <p:nvPr/>
          </p:nvCxnSpPr>
          <p:spPr bwMode="auto">
            <a:xfrm>
              <a:off x="1139" y="1173"/>
              <a:ext cx="662" cy="421"/>
            </a:xfrm>
            <a:prstGeom prst="bentConnector2">
              <a:avLst/>
            </a:prstGeom>
            <a:noFill/>
            <a:ln w="9525">
              <a:solidFill>
                <a:srgbClr val="000000"/>
              </a:solidFill>
              <a:miter lim="800000"/>
              <a:tailEnd type="triangle" w="med" len="med"/>
            </a:ln>
            <a:extLst>
              <a:ext uri="{909E8E84-426E-40DD-AFC4-6F175D3DCCD1}">
                <a14:hiddenFill xmlns:a14="http://schemas.microsoft.com/office/drawing/2010/main">
                  <a:noFill/>
                </a14:hiddenFill>
              </a:ext>
            </a:extLst>
          </p:spPr>
        </p:cxnSp>
        <p:cxnSp>
          <p:nvCxnSpPr>
            <p:cNvPr id="11278" name="AutoShape 14"/>
            <p:cNvCxnSpPr>
              <a:cxnSpLocks noChangeShapeType="1"/>
              <a:stCxn id="11273" idx="3"/>
              <a:endCxn id="11275" idx="0"/>
            </p:cNvCxnSpPr>
            <p:nvPr/>
          </p:nvCxnSpPr>
          <p:spPr bwMode="auto">
            <a:xfrm>
              <a:off x="2200" y="1741"/>
              <a:ext cx="690" cy="397"/>
            </a:xfrm>
            <a:prstGeom prst="bentConnector2">
              <a:avLst/>
            </a:prstGeom>
            <a:noFill/>
            <a:ln w="9525">
              <a:solidFill>
                <a:srgbClr val="000000"/>
              </a:solidFill>
              <a:miter lim="800000"/>
              <a:tailEnd type="triangle" w="med" len="med"/>
            </a:ln>
            <a:extLst>
              <a:ext uri="{909E8E84-426E-40DD-AFC4-6F175D3DCCD1}">
                <a14:hiddenFill xmlns:a14="http://schemas.microsoft.com/office/drawing/2010/main">
                  <a:noFill/>
                </a14:hiddenFill>
              </a:ext>
            </a:extLst>
          </p:spPr>
        </p:cxnSp>
        <p:cxnSp>
          <p:nvCxnSpPr>
            <p:cNvPr id="11279" name="AutoShape 15"/>
            <p:cNvCxnSpPr>
              <a:cxnSpLocks noChangeShapeType="1"/>
              <a:stCxn id="11275" idx="3"/>
              <a:endCxn id="11274" idx="0"/>
            </p:cNvCxnSpPr>
            <p:nvPr/>
          </p:nvCxnSpPr>
          <p:spPr bwMode="auto">
            <a:xfrm>
              <a:off x="3289" y="2285"/>
              <a:ext cx="644" cy="397"/>
            </a:xfrm>
            <a:prstGeom prst="bentConnector2">
              <a:avLst/>
            </a:prstGeom>
            <a:noFill/>
            <a:ln w="9525">
              <a:solidFill>
                <a:srgbClr val="000000"/>
              </a:solidFill>
              <a:miter lim="800000"/>
              <a:tailEnd type="triangle" w="med" len="med"/>
            </a:ln>
            <a:extLst>
              <a:ext uri="{909E8E84-426E-40DD-AFC4-6F175D3DCCD1}">
                <a14:hiddenFill xmlns:a14="http://schemas.microsoft.com/office/drawing/2010/main">
                  <a:noFill/>
                </a14:hiddenFill>
              </a:ext>
            </a:extLst>
          </p:spPr>
        </p:cxnSp>
        <p:cxnSp>
          <p:nvCxnSpPr>
            <p:cNvPr id="11280" name="AutoShape 16"/>
            <p:cNvCxnSpPr>
              <a:cxnSpLocks noChangeShapeType="1"/>
              <a:stCxn id="11274" idx="3"/>
              <a:endCxn id="11276" idx="0"/>
            </p:cNvCxnSpPr>
            <p:nvPr/>
          </p:nvCxnSpPr>
          <p:spPr bwMode="auto">
            <a:xfrm>
              <a:off x="4332" y="2829"/>
              <a:ext cx="644" cy="398"/>
            </a:xfrm>
            <a:prstGeom prst="bentConnector2">
              <a:avLst/>
            </a:prstGeom>
            <a:noFill/>
            <a:ln w="9525">
              <a:solidFill>
                <a:srgbClr val="000000"/>
              </a:solidFill>
              <a:miter lim="800000"/>
              <a:tailEnd type="triangle" w="med" len="med"/>
            </a:ln>
            <a:extLst>
              <a:ext uri="{909E8E84-426E-40DD-AFC4-6F175D3DCCD1}">
                <a14:hiddenFill xmlns:a14="http://schemas.microsoft.com/office/drawing/2010/main">
                  <a:noFill/>
                </a14:hiddenFill>
              </a:ext>
            </a:extLst>
          </p:spPr>
        </p:cxnSp>
        <p:sp>
          <p:nvSpPr>
            <p:cNvPr id="11281" name="Rectangle 18"/>
            <p:cNvSpPr>
              <a:spLocks noChangeArrowheads="1"/>
            </p:cNvSpPr>
            <p:nvPr/>
          </p:nvSpPr>
          <p:spPr bwMode="auto">
            <a:xfrm>
              <a:off x="476" y="2797"/>
              <a:ext cx="952" cy="2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50000"/>
                </a:spcBef>
                <a:buClrTx/>
                <a:buSzTx/>
                <a:buFontTx/>
                <a:buNone/>
              </a:pPr>
              <a:r>
                <a:rPr kumimoji="0" lang="zh-CN" altLang="en-US" sz="1800">
                  <a:solidFill>
                    <a:schemeClr val="bg2"/>
                  </a:solidFill>
                  <a:latin typeface="Times New Roman" panose="02020603050405020304" pitchFamily="18" charset="0"/>
                  <a:ea typeface="华文新魏" panose="02010800040101010101" pitchFamily="2" charset="-122"/>
                </a:rPr>
                <a:t>开发阶段</a:t>
              </a:r>
              <a:endParaRPr kumimoji="0" lang="zh-CN" altLang="en-US" sz="1800">
                <a:solidFill>
                  <a:schemeClr val="bg2"/>
                </a:solidFill>
                <a:latin typeface="Times New Roman" panose="02020603050405020304" pitchFamily="18" charset="0"/>
                <a:ea typeface="华文新魏" panose="02010800040101010101" pitchFamily="2" charset="-122"/>
              </a:endParaRPr>
            </a:p>
          </p:txBody>
        </p:sp>
        <p:sp>
          <p:nvSpPr>
            <p:cNvPr id="11282" name="Rectangle 19"/>
            <p:cNvSpPr>
              <a:spLocks noChangeArrowheads="1"/>
            </p:cNvSpPr>
            <p:nvPr/>
          </p:nvSpPr>
          <p:spPr bwMode="auto">
            <a:xfrm>
              <a:off x="476" y="3136"/>
              <a:ext cx="952" cy="2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50000"/>
                </a:spcBef>
                <a:buClrTx/>
                <a:buSzTx/>
                <a:buFontTx/>
                <a:buNone/>
              </a:pPr>
              <a:r>
                <a:rPr kumimoji="0" lang="zh-CN" altLang="en-US" sz="1800">
                  <a:solidFill>
                    <a:srgbClr val="000000"/>
                  </a:solidFill>
                  <a:latin typeface="Times New Roman" panose="02020603050405020304" pitchFamily="18" charset="0"/>
                  <a:ea typeface="华文新魏" panose="02010800040101010101" pitchFamily="2" charset="-122"/>
                </a:rPr>
                <a:t>运行阶段</a:t>
              </a:r>
              <a:endParaRPr kumimoji="0" lang="zh-CN" altLang="en-US" sz="1800">
                <a:latin typeface="Times New Roman" panose="02020603050405020304" pitchFamily="18" charset="0"/>
                <a:ea typeface="华文新魏" panose="02010800040101010101" pitchFamily="2" charset="-122"/>
              </a:endParaRPr>
            </a:p>
          </p:txBody>
        </p:sp>
        <p:sp>
          <p:nvSpPr>
            <p:cNvPr id="11283" name="Line 17"/>
            <p:cNvSpPr>
              <a:spLocks noChangeShapeType="1"/>
            </p:cNvSpPr>
            <p:nvPr/>
          </p:nvSpPr>
          <p:spPr bwMode="auto">
            <a:xfrm flipV="1">
              <a:off x="431" y="3091"/>
              <a:ext cx="4989"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539750" y="85725"/>
            <a:ext cx="8077200" cy="609600"/>
          </a:xfrm>
        </p:spPr>
        <p:txBody>
          <a:bodyPr/>
          <a:lstStyle/>
          <a:p>
            <a:r>
              <a:rPr lang="zh-CN" altLang="en-US" smtClean="0">
                <a:latin typeface="宋体" panose="02010600030101010101" pitchFamily="2" charset="-122"/>
                <a:ea typeface="宋体" panose="02010600030101010101" pitchFamily="2" charset="-122"/>
              </a:rPr>
              <a:t>弱实体集 </a:t>
            </a:r>
            <a:r>
              <a:rPr lang="en-US" altLang="zh-CN" smtClean="0">
                <a:latin typeface="宋体" panose="02010600030101010101" pitchFamily="2" charset="-122"/>
                <a:ea typeface="宋体" panose="02010600030101010101" pitchFamily="2" charset="-122"/>
              </a:rPr>
              <a:t>(</a:t>
            </a:r>
            <a:r>
              <a:rPr lang="zh-CN" altLang="en-US" smtClean="0">
                <a:latin typeface="宋体" panose="02010600030101010101" pitchFamily="2" charset="-122"/>
                <a:ea typeface="宋体" panose="02010600030101010101" pitchFamily="2" charset="-122"/>
              </a:rPr>
              <a:t>续</a:t>
            </a:r>
            <a:r>
              <a:rPr lang="en-US" altLang="zh-CN"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p:txBody>
      </p:sp>
      <p:sp>
        <p:nvSpPr>
          <p:cNvPr id="75779" name="Rectangle 3"/>
          <p:cNvSpPr>
            <a:spLocks noGrp="1" noChangeArrowheads="1"/>
          </p:cNvSpPr>
          <p:nvPr>
            <p:ph type="body" idx="1"/>
          </p:nvPr>
        </p:nvSpPr>
        <p:spPr>
          <a:xfrm>
            <a:off x="814388" y="1093788"/>
            <a:ext cx="7478712" cy="2095500"/>
          </a:xfrm>
        </p:spPr>
        <p:txBody>
          <a:bodyPr/>
          <a:lstStyle/>
          <a:p>
            <a:r>
              <a:rPr lang="zh-CN" altLang="en-US" dirty="0" smtClean="0"/>
              <a:t>弱实体集的分辨符以虚下划线标明，而不是</a:t>
            </a:r>
            <a:r>
              <a:rPr lang="zh-CN" altLang="en-US" dirty="0" smtClean="0"/>
              <a:t>实线</a:t>
            </a:r>
            <a:endParaRPr lang="en-US" altLang="zh-CN" dirty="0" smtClean="0"/>
          </a:p>
          <a:p>
            <a:r>
              <a:rPr lang="zh-CN" altLang="en-US" dirty="0" smtClean="0"/>
              <a:t>关联弱实体集和标识性强实体集的联系集以双菱形</a:t>
            </a:r>
            <a:r>
              <a:rPr lang="zh-CN" altLang="en-US" dirty="0" smtClean="0"/>
              <a:t>表示</a:t>
            </a:r>
            <a:r>
              <a:rPr lang="en-US" altLang="zh-CN" dirty="0" smtClean="0"/>
              <a:t> </a:t>
            </a:r>
            <a:endParaRPr lang="en-US" altLang="zh-CN" dirty="0" smtClean="0"/>
          </a:p>
          <a:p>
            <a:r>
              <a:rPr lang="en-US" altLang="zh-CN" i="1" dirty="0" smtClean="0"/>
              <a:t>Section</a:t>
            </a:r>
            <a:r>
              <a:rPr lang="zh-CN" altLang="en-US" dirty="0" smtClean="0"/>
              <a:t>的主键</a:t>
            </a:r>
            <a:r>
              <a:rPr lang="zh-CN" altLang="en-US" i="1" dirty="0" smtClean="0"/>
              <a:t> </a:t>
            </a:r>
            <a:r>
              <a:rPr lang="en-US" altLang="zh-CN" dirty="0" smtClean="0"/>
              <a:t>– (</a:t>
            </a:r>
            <a:r>
              <a:rPr lang="en-US" altLang="zh-CN" i="1" dirty="0" err="1" smtClean="0"/>
              <a:t>course_id</a:t>
            </a:r>
            <a:r>
              <a:rPr lang="en-US" altLang="zh-CN" i="1" dirty="0" smtClean="0"/>
              <a:t>, </a:t>
            </a:r>
            <a:r>
              <a:rPr lang="en-US" altLang="zh-CN" i="1" dirty="0" err="1" smtClean="0"/>
              <a:t>sec_id</a:t>
            </a:r>
            <a:r>
              <a:rPr lang="en-US" altLang="zh-CN" i="1" dirty="0" smtClean="0"/>
              <a:t>, semester, year</a:t>
            </a:r>
            <a:r>
              <a:rPr lang="en-US" altLang="zh-CN" dirty="0" smtClean="0"/>
              <a:t>) </a:t>
            </a:r>
            <a:endParaRPr lang="en-US" altLang="zh-CN" dirty="0" smtClean="0"/>
          </a:p>
        </p:txBody>
      </p:sp>
      <p:pic>
        <p:nvPicPr>
          <p:cNvPr id="75780" name="Picture 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6050" y="3429000"/>
            <a:ext cx="68087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弱实体集参与其它联系</a:t>
            </a:r>
            <a:endParaRPr lang="zh-CN" altLang="en-US" smtClean="0">
              <a:latin typeface="宋体" panose="02010600030101010101" pitchFamily="2" charset="-122"/>
              <a:ea typeface="宋体" panose="02010600030101010101" pitchFamily="2" charset="-122"/>
            </a:endParaRPr>
          </a:p>
        </p:txBody>
      </p:sp>
      <p:grpSp>
        <p:nvGrpSpPr>
          <p:cNvPr id="77827" name="Group 40"/>
          <p:cNvGrpSpPr/>
          <p:nvPr/>
        </p:nvGrpSpPr>
        <p:grpSpPr bwMode="auto">
          <a:xfrm>
            <a:off x="825500" y="1600200"/>
            <a:ext cx="7708900" cy="4800600"/>
            <a:chOff x="384" y="1008"/>
            <a:chExt cx="4856" cy="3024"/>
          </a:xfrm>
        </p:grpSpPr>
        <p:sp>
          <p:nvSpPr>
            <p:cNvPr id="77828" name="Text Box 5"/>
            <p:cNvSpPr txBox="1">
              <a:spLocks noChangeArrowheads="1"/>
            </p:cNvSpPr>
            <p:nvPr/>
          </p:nvSpPr>
          <p:spPr bwMode="auto">
            <a:xfrm>
              <a:off x="960" y="2024"/>
              <a:ext cx="864" cy="252"/>
            </a:xfrm>
            <a:prstGeom prst="rect">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2000">
                  <a:latin typeface="Times New Roman" panose="02020603050405020304" pitchFamily="18" charset="0"/>
                  <a:ea typeface="华文新魏" panose="02010800040101010101" pitchFamily="2" charset="-122"/>
                </a:rPr>
                <a:t>消费</a:t>
              </a:r>
              <a:endParaRPr kumimoji="0" lang="zh-CN" altLang="en-US" sz="2000">
                <a:latin typeface="Times New Roman" panose="02020603050405020304" pitchFamily="18" charset="0"/>
                <a:ea typeface="华文新魏" panose="02010800040101010101" pitchFamily="2" charset="-122"/>
              </a:endParaRPr>
            </a:p>
          </p:txBody>
        </p:sp>
        <p:sp>
          <p:nvSpPr>
            <p:cNvPr id="77829" name="Text Box 6"/>
            <p:cNvSpPr txBox="1">
              <a:spLocks noChangeArrowheads="1"/>
            </p:cNvSpPr>
            <p:nvPr/>
          </p:nvSpPr>
          <p:spPr bwMode="auto">
            <a:xfrm>
              <a:off x="3888" y="2034"/>
              <a:ext cx="576" cy="252"/>
            </a:xfrm>
            <a:prstGeom prst="rect">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2000">
                  <a:latin typeface="Times New Roman" panose="02020603050405020304" pitchFamily="18" charset="0"/>
                  <a:ea typeface="华文新魏" panose="02010800040101010101" pitchFamily="2" charset="-122"/>
                </a:rPr>
                <a:t>帐户</a:t>
              </a:r>
              <a:endParaRPr kumimoji="0" lang="zh-CN" altLang="en-US" sz="2000">
                <a:latin typeface="Times New Roman" panose="02020603050405020304" pitchFamily="18" charset="0"/>
                <a:ea typeface="华文新魏" panose="02010800040101010101" pitchFamily="2" charset="-122"/>
              </a:endParaRPr>
            </a:p>
          </p:txBody>
        </p:sp>
        <p:sp>
          <p:nvSpPr>
            <p:cNvPr id="77830" name="Line 7"/>
            <p:cNvSpPr>
              <a:spLocks noChangeShapeType="1"/>
            </p:cNvSpPr>
            <p:nvPr/>
          </p:nvSpPr>
          <p:spPr bwMode="auto">
            <a:xfrm>
              <a:off x="1872" y="2121"/>
              <a:ext cx="528"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1" name="Line 8"/>
            <p:cNvSpPr>
              <a:spLocks noChangeShapeType="1"/>
            </p:cNvSpPr>
            <p:nvPr/>
          </p:nvSpPr>
          <p:spPr bwMode="auto">
            <a:xfrm>
              <a:off x="3408" y="2169"/>
              <a:ext cx="480" cy="0"/>
            </a:xfrm>
            <a:prstGeom prst="line">
              <a:avLst/>
            </a:prstGeom>
            <a:noFill/>
            <a:ln w="28575">
              <a:solidFill>
                <a:schemeClr val="bg2"/>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2" name="AutoShape 9"/>
            <p:cNvSpPr>
              <a:spLocks noChangeArrowheads="1"/>
            </p:cNvSpPr>
            <p:nvPr/>
          </p:nvSpPr>
          <p:spPr bwMode="auto">
            <a:xfrm>
              <a:off x="2448" y="1785"/>
              <a:ext cx="864" cy="816"/>
            </a:xfrm>
            <a:prstGeom prst="diamond">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ea typeface="华文新魏" panose="02010800040101010101" pitchFamily="2" charset="-122"/>
                </a:rPr>
                <a:t>隶属</a:t>
              </a:r>
              <a:endParaRPr kumimoji="0" lang="zh-CN" altLang="en-US" sz="2000">
                <a:latin typeface="Times New Roman" panose="02020603050405020304" pitchFamily="18" charset="0"/>
                <a:ea typeface="华文新魏" panose="02010800040101010101" pitchFamily="2" charset="-122"/>
              </a:endParaRPr>
            </a:p>
          </p:txBody>
        </p:sp>
        <p:sp>
          <p:nvSpPr>
            <p:cNvPr id="77833" name="AutoShape 10"/>
            <p:cNvSpPr>
              <a:spLocks noChangeArrowheads="1"/>
            </p:cNvSpPr>
            <p:nvPr/>
          </p:nvSpPr>
          <p:spPr bwMode="auto">
            <a:xfrm>
              <a:off x="2352" y="1689"/>
              <a:ext cx="1056" cy="1008"/>
            </a:xfrm>
            <a:prstGeom prst="diamond">
              <a:avLst/>
            </a:prstGeom>
            <a:noFill/>
            <a:ln w="28575">
              <a:solidFill>
                <a:schemeClr val="bg2"/>
              </a:solidFill>
              <a:miter lim="800000"/>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en-US" sz="1200">
                <a:latin typeface="Helvetica" panose="020B0604020202020204" pitchFamily="34" charset="0"/>
                <a:ea typeface="MS PGothic" panose="020B0600070205080204" pitchFamily="34" charset="-128"/>
              </a:endParaRPr>
            </a:p>
          </p:txBody>
        </p:sp>
        <p:sp>
          <p:nvSpPr>
            <p:cNvPr id="77834" name="Oval 11" descr="Large confetti"/>
            <p:cNvSpPr>
              <a:spLocks noChangeArrowheads="1"/>
            </p:cNvSpPr>
            <p:nvPr/>
          </p:nvSpPr>
          <p:spPr bwMode="auto">
            <a:xfrm>
              <a:off x="384" y="1008"/>
              <a:ext cx="816" cy="432"/>
            </a:xfrm>
            <a:prstGeom prst="ellipse">
              <a:avLst/>
            </a:prstGeom>
            <a:solidFill>
              <a:schemeClr val="accent1"/>
            </a:solidFill>
            <a:ln w="28575"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ea typeface="华文新魏" panose="02010800040101010101" pitchFamily="2" charset="-122"/>
                </a:rPr>
                <a:t>消费号</a:t>
              </a:r>
              <a:endParaRPr kumimoji="0" lang="zh-CN" altLang="en-US" sz="2000">
                <a:latin typeface="Times New Roman" panose="02020603050405020304" pitchFamily="18" charset="0"/>
                <a:ea typeface="华文新魏" panose="02010800040101010101" pitchFamily="2" charset="-122"/>
              </a:endParaRPr>
            </a:p>
          </p:txBody>
        </p:sp>
        <p:sp>
          <p:nvSpPr>
            <p:cNvPr id="77835" name="Line 12"/>
            <p:cNvSpPr>
              <a:spLocks noChangeShapeType="1"/>
            </p:cNvSpPr>
            <p:nvPr/>
          </p:nvSpPr>
          <p:spPr bwMode="auto">
            <a:xfrm flipH="1" flipV="1">
              <a:off x="768" y="1449"/>
              <a:ext cx="480" cy="528"/>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Rectangle 13"/>
            <p:cNvSpPr>
              <a:spLocks noChangeArrowheads="1"/>
            </p:cNvSpPr>
            <p:nvPr/>
          </p:nvSpPr>
          <p:spPr bwMode="auto">
            <a:xfrm>
              <a:off x="912" y="1977"/>
              <a:ext cx="960" cy="432"/>
            </a:xfrm>
            <a:prstGeom prst="rect">
              <a:avLst/>
            </a:prstGeom>
            <a:noFill/>
            <a:ln w="28575">
              <a:solidFill>
                <a:schemeClr val="bg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en-US" sz="1200">
                <a:latin typeface="Helvetica" panose="020B0604020202020204" pitchFamily="34" charset="0"/>
                <a:ea typeface="MS PGothic" panose="020B0600070205080204" pitchFamily="34" charset="-128"/>
              </a:endParaRPr>
            </a:p>
          </p:txBody>
        </p:sp>
        <p:sp>
          <p:nvSpPr>
            <p:cNvPr id="77837" name="Oval 14" descr="Large confetti"/>
            <p:cNvSpPr>
              <a:spLocks noChangeArrowheads="1"/>
            </p:cNvSpPr>
            <p:nvPr/>
          </p:nvSpPr>
          <p:spPr bwMode="auto">
            <a:xfrm>
              <a:off x="3216" y="1056"/>
              <a:ext cx="816" cy="432"/>
            </a:xfrm>
            <a:prstGeom prst="ellipse">
              <a:avLst/>
            </a:prstGeom>
            <a:solidFill>
              <a:schemeClr val="accent1"/>
            </a:solidFill>
            <a:ln w="28575"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zh-CN" altLang="en-US" sz="2000" u="sng">
                  <a:latin typeface="Times New Roman" panose="02020603050405020304" pitchFamily="18" charset="0"/>
                  <a:ea typeface="华文新魏" panose="02010800040101010101" pitchFamily="2" charset="-122"/>
                </a:rPr>
                <a:t>帐户号</a:t>
              </a:r>
              <a:endParaRPr kumimoji="0" lang="zh-CN" altLang="en-US" sz="2000" u="sng">
                <a:latin typeface="Times New Roman" panose="02020603050405020304" pitchFamily="18" charset="0"/>
                <a:ea typeface="华文新魏" panose="02010800040101010101" pitchFamily="2" charset="-122"/>
              </a:endParaRPr>
            </a:p>
          </p:txBody>
        </p:sp>
        <p:sp>
          <p:nvSpPr>
            <p:cNvPr id="77838" name="Line 15"/>
            <p:cNvSpPr>
              <a:spLocks noChangeShapeType="1"/>
            </p:cNvSpPr>
            <p:nvPr/>
          </p:nvSpPr>
          <p:spPr bwMode="auto">
            <a:xfrm flipH="1" flipV="1">
              <a:off x="3600" y="1497"/>
              <a:ext cx="480" cy="528"/>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16"/>
            <p:cNvSpPr>
              <a:spLocks noChangeShapeType="1"/>
            </p:cNvSpPr>
            <p:nvPr/>
          </p:nvSpPr>
          <p:spPr bwMode="auto">
            <a:xfrm>
              <a:off x="1872" y="2217"/>
              <a:ext cx="528"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Oval 17" descr="Large confetti"/>
            <p:cNvSpPr>
              <a:spLocks noChangeArrowheads="1"/>
            </p:cNvSpPr>
            <p:nvPr/>
          </p:nvSpPr>
          <p:spPr bwMode="auto">
            <a:xfrm>
              <a:off x="1352" y="1017"/>
              <a:ext cx="960" cy="432"/>
            </a:xfrm>
            <a:prstGeom prst="ellipse">
              <a:avLst/>
            </a:prstGeom>
            <a:solidFill>
              <a:schemeClr val="accent1"/>
            </a:solidFill>
            <a:ln w="28575"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ea typeface="华文新魏" panose="02010800040101010101" pitchFamily="2" charset="-122"/>
                </a:rPr>
                <a:t>消费金额</a:t>
              </a:r>
              <a:endParaRPr kumimoji="0" lang="zh-CN" altLang="en-US" sz="2000">
                <a:latin typeface="Times New Roman" panose="02020603050405020304" pitchFamily="18" charset="0"/>
                <a:ea typeface="华文新魏" panose="02010800040101010101" pitchFamily="2" charset="-122"/>
              </a:endParaRPr>
            </a:p>
          </p:txBody>
        </p:sp>
        <p:sp>
          <p:nvSpPr>
            <p:cNvPr id="77841" name="Line 18"/>
            <p:cNvSpPr>
              <a:spLocks noChangeShapeType="1"/>
            </p:cNvSpPr>
            <p:nvPr/>
          </p:nvSpPr>
          <p:spPr bwMode="auto">
            <a:xfrm flipV="1">
              <a:off x="1440" y="1449"/>
              <a:ext cx="384" cy="528"/>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Oval 19" descr="Large confetti"/>
            <p:cNvSpPr>
              <a:spLocks noChangeArrowheads="1"/>
            </p:cNvSpPr>
            <p:nvPr/>
          </p:nvSpPr>
          <p:spPr bwMode="auto">
            <a:xfrm>
              <a:off x="4328" y="1065"/>
              <a:ext cx="912" cy="432"/>
            </a:xfrm>
            <a:prstGeom prst="ellipse">
              <a:avLst/>
            </a:prstGeom>
            <a:solidFill>
              <a:schemeClr val="accent1"/>
            </a:solidFill>
            <a:ln w="28575"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2000">
                  <a:latin typeface="Times New Roman" panose="02020603050405020304" pitchFamily="18" charset="0"/>
                  <a:ea typeface="华文新魏" panose="02010800040101010101" pitchFamily="2" charset="-122"/>
                </a:rPr>
                <a:t>金额</a:t>
              </a:r>
              <a:endParaRPr kumimoji="0" lang="zh-CN" altLang="en-US" sz="2000">
                <a:latin typeface="Helvetica" panose="020B0604020202020204" pitchFamily="34" charset="0"/>
                <a:ea typeface="华文新魏" panose="02010800040101010101" pitchFamily="2" charset="-122"/>
              </a:endParaRPr>
            </a:p>
          </p:txBody>
        </p:sp>
        <p:sp>
          <p:nvSpPr>
            <p:cNvPr id="77843" name="Line 20"/>
            <p:cNvSpPr>
              <a:spLocks noChangeShapeType="1"/>
            </p:cNvSpPr>
            <p:nvPr/>
          </p:nvSpPr>
          <p:spPr bwMode="auto">
            <a:xfrm flipV="1">
              <a:off x="4224" y="1497"/>
              <a:ext cx="384" cy="528"/>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Line 21"/>
            <p:cNvSpPr>
              <a:spLocks noChangeShapeType="1"/>
            </p:cNvSpPr>
            <p:nvPr/>
          </p:nvSpPr>
          <p:spPr bwMode="auto">
            <a:xfrm>
              <a:off x="440" y="1344"/>
              <a:ext cx="672" cy="0"/>
            </a:xfrm>
            <a:prstGeom prst="line">
              <a:avLst/>
            </a:prstGeom>
            <a:noFill/>
            <a:ln w="2857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5" name="Text Box 22"/>
            <p:cNvSpPr txBox="1">
              <a:spLocks noChangeArrowheads="1"/>
            </p:cNvSpPr>
            <p:nvPr/>
          </p:nvSpPr>
          <p:spPr bwMode="auto">
            <a:xfrm>
              <a:off x="1008" y="3119"/>
              <a:ext cx="864" cy="252"/>
            </a:xfrm>
            <a:prstGeom prst="rect">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2000">
                  <a:latin typeface="Times New Roman" panose="02020603050405020304" pitchFamily="18" charset="0"/>
                  <a:ea typeface="华文新魏" panose="02010800040101010101" pitchFamily="2" charset="-122"/>
                </a:rPr>
                <a:t>利息</a:t>
              </a:r>
              <a:endParaRPr kumimoji="0" lang="zh-CN" altLang="en-US" sz="2000">
                <a:latin typeface="Times New Roman" panose="02020603050405020304" pitchFamily="18" charset="0"/>
                <a:ea typeface="华文新魏" panose="02010800040101010101" pitchFamily="2" charset="-122"/>
              </a:endParaRPr>
            </a:p>
          </p:txBody>
        </p:sp>
        <p:sp>
          <p:nvSpPr>
            <p:cNvPr id="77846" name="Line 23"/>
            <p:cNvSpPr>
              <a:spLocks noChangeShapeType="1"/>
            </p:cNvSpPr>
            <p:nvPr/>
          </p:nvSpPr>
          <p:spPr bwMode="auto">
            <a:xfrm>
              <a:off x="1920" y="3216"/>
              <a:ext cx="528"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Line 24"/>
            <p:cNvSpPr>
              <a:spLocks noChangeShapeType="1"/>
            </p:cNvSpPr>
            <p:nvPr/>
          </p:nvSpPr>
          <p:spPr bwMode="auto">
            <a:xfrm flipV="1">
              <a:off x="3456" y="2286"/>
              <a:ext cx="576" cy="978"/>
            </a:xfrm>
            <a:prstGeom prst="line">
              <a:avLst/>
            </a:prstGeom>
            <a:noFill/>
            <a:ln w="28575">
              <a:solidFill>
                <a:schemeClr val="bg2"/>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8" name="AutoShape 25"/>
            <p:cNvSpPr>
              <a:spLocks noChangeArrowheads="1"/>
            </p:cNvSpPr>
            <p:nvPr/>
          </p:nvSpPr>
          <p:spPr bwMode="auto">
            <a:xfrm>
              <a:off x="2496" y="2880"/>
              <a:ext cx="864" cy="816"/>
            </a:xfrm>
            <a:prstGeom prst="diamond">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ea typeface="华文新魏" panose="02010800040101010101" pitchFamily="2" charset="-122"/>
                </a:rPr>
                <a:t>隶属</a:t>
              </a:r>
              <a:endParaRPr kumimoji="0" lang="zh-CN" altLang="en-US" sz="2000">
                <a:latin typeface="Times New Roman" panose="02020603050405020304" pitchFamily="18" charset="0"/>
                <a:ea typeface="华文新魏" panose="02010800040101010101" pitchFamily="2" charset="-122"/>
              </a:endParaRPr>
            </a:p>
          </p:txBody>
        </p:sp>
        <p:sp>
          <p:nvSpPr>
            <p:cNvPr id="77849" name="AutoShape 26"/>
            <p:cNvSpPr>
              <a:spLocks noChangeArrowheads="1"/>
            </p:cNvSpPr>
            <p:nvPr/>
          </p:nvSpPr>
          <p:spPr bwMode="auto">
            <a:xfrm>
              <a:off x="2400" y="2784"/>
              <a:ext cx="1056" cy="1008"/>
            </a:xfrm>
            <a:prstGeom prst="diamond">
              <a:avLst/>
            </a:prstGeom>
            <a:noFill/>
            <a:ln w="28575">
              <a:solidFill>
                <a:schemeClr val="bg2"/>
              </a:solidFill>
              <a:miter lim="800000"/>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en-US" sz="1200">
                <a:latin typeface="Helvetica" panose="020B0604020202020204" pitchFamily="34" charset="0"/>
                <a:ea typeface="MS PGothic" panose="020B0600070205080204" pitchFamily="34" charset="-128"/>
              </a:endParaRPr>
            </a:p>
          </p:txBody>
        </p:sp>
        <p:sp>
          <p:nvSpPr>
            <p:cNvPr id="77850" name="Oval 27" descr="Large confetti"/>
            <p:cNvSpPr>
              <a:spLocks noChangeArrowheads="1"/>
            </p:cNvSpPr>
            <p:nvPr/>
          </p:nvSpPr>
          <p:spPr bwMode="auto">
            <a:xfrm>
              <a:off x="384" y="3600"/>
              <a:ext cx="816" cy="432"/>
            </a:xfrm>
            <a:prstGeom prst="ellipse">
              <a:avLst/>
            </a:prstGeom>
            <a:solidFill>
              <a:schemeClr val="accent1"/>
            </a:solidFill>
            <a:ln w="28575"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ea typeface="华文新魏" panose="02010800040101010101" pitchFamily="2" charset="-122"/>
                </a:rPr>
                <a:t>顺序号</a:t>
              </a:r>
              <a:endParaRPr kumimoji="0" lang="zh-CN" altLang="en-US" sz="2000">
                <a:latin typeface="Times New Roman" panose="02020603050405020304" pitchFamily="18" charset="0"/>
                <a:ea typeface="华文新魏" panose="02010800040101010101" pitchFamily="2" charset="-122"/>
              </a:endParaRPr>
            </a:p>
          </p:txBody>
        </p:sp>
        <p:sp>
          <p:nvSpPr>
            <p:cNvPr id="77851" name="Line 28"/>
            <p:cNvSpPr>
              <a:spLocks noChangeShapeType="1"/>
            </p:cNvSpPr>
            <p:nvPr/>
          </p:nvSpPr>
          <p:spPr bwMode="auto">
            <a:xfrm flipH="1" flipV="1">
              <a:off x="1776" y="3504"/>
              <a:ext cx="192" cy="192"/>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2" name="Rectangle 29"/>
            <p:cNvSpPr>
              <a:spLocks noChangeArrowheads="1"/>
            </p:cNvSpPr>
            <p:nvPr/>
          </p:nvSpPr>
          <p:spPr bwMode="auto">
            <a:xfrm>
              <a:off x="960" y="3072"/>
              <a:ext cx="960" cy="432"/>
            </a:xfrm>
            <a:prstGeom prst="rect">
              <a:avLst/>
            </a:prstGeom>
            <a:noFill/>
            <a:ln w="28575">
              <a:solidFill>
                <a:schemeClr val="bg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en-US" sz="1200">
                <a:latin typeface="Helvetica" panose="020B0604020202020204" pitchFamily="34" charset="0"/>
                <a:ea typeface="MS PGothic" panose="020B0600070205080204" pitchFamily="34" charset="-128"/>
              </a:endParaRPr>
            </a:p>
          </p:txBody>
        </p:sp>
        <p:sp>
          <p:nvSpPr>
            <p:cNvPr id="77853" name="Line 30"/>
            <p:cNvSpPr>
              <a:spLocks noChangeShapeType="1"/>
            </p:cNvSpPr>
            <p:nvPr/>
          </p:nvSpPr>
          <p:spPr bwMode="auto">
            <a:xfrm>
              <a:off x="1920" y="3312"/>
              <a:ext cx="528"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4" name="Oval 31" descr="Large confetti"/>
            <p:cNvSpPr>
              <a:spLocks noChangeArrowheads="1"/>
            </p:cNvSpPr>
            <p:nvPr/>
          </p:nvSpPr>
          <p:spPr bwMode="auto">
            <a:xfrm>
              <a:off x="1536" y="3600"/>
              <a:ext cx="960" cy="432"/>
            </a:xfrm>
            <a:prstGeom prst="ellipse">
              <a:avLst/>
            </a:prstGeom>
            <a:solidFill>
              <a:schemeClr val="accent1"/>
            </a:solidFill>
            <a:ln w="28575" cap="sq">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ea typeface="华文新魏" panose="02010800040101010101" pitchFamily="2" charset="-122"/>
                </a:rPr>
                <a:t>利息</a:t>
              </a:r>
              <a:endParaRPr kumimoji="0" lang="zh-CN" altLang="en-US" sz="2000">
                <a:latin typeface="Times New Roman" panose="02020603050405020304" pitchFamily="18" charset="0"/>
                <a:ea typeface="华文新魏" panose="02010800040101010101" pitchFamily="2" charset="-122"/>
              </a:endParaRPr>
            </a:p>
          </p:txBody>
        </p:sp>
        <p:sp>
          <p:nvSpPr>
            <p:cNvPr id="77855" name="Line 32"/>
            <p:cNvSpPr>
              <a:spLocks noChangeShapeType="1"/>
            </p:cNvSpPr>
            <p:nvPr/>
          </p:nvSpPr>
          <p:spPr bwMode="auto">
            <a:xfrm flipV="1">
              <a:off x="1104" y="3504"/>
              <a:ext cx="144" cy="192"/>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6" name="Line 33"/>
            <p:cNvSpPr>
              <a:spLocks noChangeShapeType="1"/>
            </p:cNvSpPr>
            <p:nvPr/>
          </p:nvSpPr>
          <p:spPr bwMode="auto">
            <a:xfrm>
              <a:off x="480" y="3936"/>
              <a:ext cx="672" cy="0"/>
            </a:xfrm>
            <a:prstGeom prst="line">
              <a:avLst/>
            </a:prstGeom>
            <a:noFill/>
            <a:ln w="2857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7" name="Line 34"/>
            <p:cNvSpPr>
              <a:spLocks noChangeShapeType="1"/>
            </p:cNvSpPr>
            <p:nvPr/>
          </p:nvSpPr>
          <p:spPr bwMode="auto">
            <a:xfrm>
              <a:off x="1344" y="2400"/>
              <a:ext cx="0" cy="192"/>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77858" name="Line 35"/>
            <p:cNvSpPr>
              <a:spLocks noChangeShapeType="1"/>
            </p:cNvSpPr>
            <p:nvPr/>
          </p:nvSpPr>
          <p:spPr bwMode="auto">
            <a:xfrm flipV="1">
              <a:off x="1344" y="2928"/>
              <a:ext cx="0" cy="144"/>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77859" name="AutoShape 39"/>
            <p:cNvSpPr>
              <a:spLocks noChangeArrowheads="1"/>
            </p:cNvSpPr>
            <p:nvPr/>
          </p:nvSpPr>
          <p:spPr bwMode="auto">
            <a:xfrm>
              <a:off x="912" y="2592"/>
              <a:ext cx="864" cy="432"/>
            </a:xfrm>
            <a:prstGeom prst="diamond">
              <a:avLst/>
            </a:prstGeom>
            <a:solidFill>
              <a:srgbClr val="33CCCC"/>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ea typeface="华文新魏" panose="02010800040101010101" pitchFamily="2" charset="-122"/>
                </a:rPr>
                <a:t>记息</a:t>
              </a:r>
              <a:endParaRPr kumimoji="0" lang="zh-CN" altLang="en-US" sz="2000">
                <a:latin typeface="Times New Roman" panose="02020603050405020304" pitchFamily="18" charset="0"/>
                <a:ea typeface="华文新魏" panose="02010800040101010101" pitchFamily="2" charset="-122"/>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a:xfrm>
            <a:off x="895350" y="95250"/>
            <a:ext cx="8077200" cy="609600"/>
          </a:xfrm>
        </p:spPr>
        <p:txBody>
          <a:bodyPr/>
          <a:lstStyle/>
          <a:p>
            <a:pPr>
              <a:defRPr/>
            </a:pPr>
            <a:r>
              <a:rPr lang="zh-CN" altLang="en-US" smtClean="0">
                <a:effectLst>
                  <a:outerShdw blurRad="38100" dist="38100" dir="2700000" algn="tl">
                    <a:srgbClr val="C0C0C0"/>
                  </a:outerShdw>
                </a:effectLst>
                <a:latin typeface="宋体" panose="02010600030101010101" pitchFamily="2" charset="-122"/>
                <a:ea typeface="宋体" panose="02010600030101010101" pitchFamily="2" charset="-122"/>
              </a:rPr>
              <a:t>大学的</a:t>
            </a:r>
            <a:r>
              <a:rPr lang="en-US" altLang="zh-CN" smtClean="0">
                <a:effectLst>
                  <a:outerShdw blurRad="38100" dist="38100" dir="2700000" algn="tl">
                    <a:srgbClr val="C0C0C0"/>
                  </a:outerShdw>
                </a:effectLst>
                <a:latin typeface="宋体" panose="02010600030101010101" pitchFamily="2" charset="-122"/>
                <a:ea typeface="宋体" panose="02010600030101010101" pitchFamily="2" charset="-122"/>
              </a:rPr>
              <a:t>E-R</a:t>
            </a:r>
            <a:r>
              <a:rPr lang="zh-CN" altLang="en-US" smtClean="0">
                <a:effectLst>
                  <a:outerShdw blurRad="38100" dist="38100" dir="2700000" algn="tl">
                    <a:srgbClr val="C0C0C0"/>
                  </a:outerShdw>
                </a:effectLst>
                <a:latin typeface="宋体" panose="02010600030101010101" pitchFamily="2" charset="-122"/>
                <a:ea typeface="宋体" panose="02010600030101010101" pitchFamily="2" charset="-122"/>
              </a:rPr>
              <a:t>图</a:t>
            </a:r>
            <a:endParaRPr lang="zh-CN" altLang="en-US"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78851" name="Rectangle 5"/>
          <p:cNvSpPr>
            <a:spLocks noChangeArrowheads="1"/>
          </p:cNvSpPr>
          <p:nvPr/>
        </p:nvSpPr>
        <p:spPr bwMode="auto">
          <a:xfrm>
            <a:off x="5095875" y="4652963"/>
            <a:ext cx="88900" cy="1000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endParaRPr kumimoji="0" lang="zh-CN" altLang="zh-CN">
              <a:solidFill>
                <a:schemeClr val="accent1"/>
              </a:solidFill>
              <a:latin typeface="Helvetica" panose="020B0604020202020204" pitchFamily="34" charset="0"/>
              <a:ea typeface="MS PGothic" panose="020B0600070205080204" pitchFamily="34" charset="-128"/>
            </a:endParaRPr>
          </a:p>
        </p:txBody>
      </p:sp>
      <p:pic>
        <p:nvPicPr>
          <p:cNvPr id="7885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8100" y="690563"/>
            <a:ext cx="6323013"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zh-CN" altLang="en-US" smtClean="0"/>
              <a:t>一个实际</a:t>
            </a:r>
            <a:r>
              <a:rPr lang="en-US" altLang="zh-CN" smtClean="0"/>
              <a:t>E-R</a:t>
            </a:r>
            <a:r>
              <a:rPr lang="zh-CN" altLang="en-US" smtClean="0"/>
              <a:t>图方案</a:t>
            </a:r>
            <a:endParaRPr lang="zh-CN" altLang="en-US" smtClean="0"/>
          </a:p>
        </p:txBody>
      </p:sp>
      <p:sp>
        <p:nvSpPr>
          <p:cNvPr id="80899" name="Rectangle 3"/>
          <p:cNvSpPr>
            <a:spLocks noGrp="1" noChangeArrowheads="1"/>
          </p:cNvSpPr>
          <p:nvPr>
            <p:ph type="body" sz="half" idx="1"/>
          </p:nvPr>
        </p:nvSpPr>
        <p:spPr>
          <a:xfrm>
            <a:off x="614363" y="1371600"/>
            <a:ext cx="8350250" cy="4794250"/>
          </a:xfrm>
        </p:spPr>
        <p:txBody>
          <a:bodyPr/>
          <a:lstStyle/>
          <a:p>
            <a:r>
              <a:rPr lang="zh-CN" altLang="en-US" smtClean="0"/>
              <a:t>示例：一个实际</a:t>
            </a:r>
            <a:r>
              <a:rPr lang="en-US" altLang="zh-CN" smtClean="0"/>
              <a:t>E-R</a:t>
            </a:r>
            <a:r>
              <a:rPr lang="zh-CN" altLang="en-US" smtClean="0"/>
              <a:t>方案</a:t>
            </a:r>
            <a:endParaRPr lang="zh-CN" altLang="en-US" smtClean="0"/>
          </a:p>
          <a:p>
            <a:pPr lvl="1"/>
            <a:r>
              <a:rPr kumimoji="0" lang="en-US" altLang="zh-CN" smtClean="0"/>
              <a:t>E-R</a:t>
            </a:r>
            <a:r>
              <a:rPr kumimoji="0" lang="zh-CN" altLang="en-US" smtClean="0"/>
              <a:t>图中，不标明属性</a:t>
            </a:r>
            <a:endParaRPr kumimoji="0" lang="zh-CN" altLang="en-US" smtClean="0"/>
          </a:p>
          <a:p>
            <a:pPr lvl="1"/>
            <a:r>
              <a:rPr lang="zh-CN" altLang="en-US" smtClean="0"/>
              <a:t>属性使用表格另行描述</a:t>
            </a:r>
            <a:r>
              <a:rPr lang="en-US" altLang="zh-CN" smtClean="0"/>
              <a:t>(</a:t>
            </a:r>
            <a:r>
              <a:rPr lang="zh-CN" altLang="en-US" smtClean="0"/>
              <a:t>见下页</a:t>
            </a:r>
            <a:r>
              <a:rPr lang="en-US" altLang="zh-CN" smtClean="0"/>
              <a:t>)</a:t>
            </a:r>
            <a:endParaRPr lang="en-US" altLang="zh-CN" smtClean="0"/>
          </a:p>
          <a:p>
            <a:endParaRPr lang="zh-CN" altLang="en-US" smtClean="0"/>
          </a:p>
        </p:txBody>
      </p:sp>
      <p:grpSp>
        <p:nvGrpSpPr>
          <p:cNvPr id="80900" name="Group 4"/>
          <p:cNvGrpSpPr/>
          <p:nvPr/>
        </p:nvGrpSpPr>
        <p:grpSpPr bwMode="auto">
          <a:xfrm>
            <a:off x="1116013" y="3140075"/>
            <a:ext cx="6985000" cy="3097213"/>
            <a:chOff x="793" y="1434"/>
            <a:chExt cx="4400" cy="1951"/>
          </a:xfrm>
        </p:grpSpPr>
        <p:sp>
          <p:nvSpPr>
            <p:cNvPr id="80901" name="Rectangle 5"/>
            <p:cNvSpPr>
              <a:spLocks noChangeArrowheads="1"/>
            </p:cNvSpPr>
            <p:nvPr/>
          </p:nvSpPr>
          <p:spPr bwMode="auto">
            <a:xfrm>
              <a:off x="3866" y="3055"/>
              <a:ext cx="489" cy="330"/>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仓库</a:t>
              </a:r>
              <a:endParaRPr kumimoji="0" lang="zh-CN" altLang="en-US" sz="2000">
                <a:latin typeface="Times New Roman" panose="02020603050405020304" pitchFamily="18" charset="0"/>
                <a:ea typeface="MS PGothic" panose="020B0600070205080204" pitchFamily="34" charset="-128"/>
              </a:endParaRPr>
            </a:p>
          </p:txBody>
        </p:sp>
        <p:sp>
          <p:nvSpPr>
            <p:cNvPr id="80902" name="AutoShape 6"/>
            <p:cNvSpPr>
              <a:spLocks noChangeArrowheads="1"/>
            </p:cNvSpPr>
            <p:nvPr/>
          </p:nvSpPr>
          <p:spPr bwMode="auto">
            <a:xfrm>
              <a:off x="3133" y="3055"/>
              <a:ext cx="407" cy="330"/>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200">
                  <a:solidFill>
                    <a:srgbClr val="000000"/>
                  </a:solidFill>
                  <a:latin typeface="Times New Roman" panose="02020603050405020304" pitchFamily="18" charset="0"/>
                  <a:ea typeface="MS PGothic" panose="020B0600070205080204" pitchFamily="34" charset="-128"/>
                </a:rPr>
                <a:t>存放</a:t>
              </a:r>
              <a:endParaRPr kumimoji="0" lang="zh-CN" altLang="en-US" sz="12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2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80903" name="Line 7"/>
            <p:cNvSpPr>
              <a:spLocks noChangeShapeType="1"/>
            </p:cNvSpPr>
            <p:nvPr/>
          </p:nvSpPr>
          <p:spPr bwMode="auto">
            <a:xfrm>
              <a:off x="2807" y="3221"/>
              <a:ext cx="32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04" name="Line 8"/>
            <p:cNvSpPr>
              <a:spLocks noChangeShapeType="1"/>
            </p:cNvSpPr>
            <p:nvPr/>
          </p:nvSpPr>
          <p:spPr bwMode="auto">
            <a:xfrm>
              <a:off x="3540" y="3221"/>
              <a:ext cx="32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05" name="Rectangle 9"/>
            <p:cNvSpPr>
              <a:spLocks noChangeArrowheads="1"/>
            </p:cNvSpPr>
            <p:nvPr/>
          </p:nvSpPr>
          <p:spPr bwMode="auto">
            <a:xfrm>
              <a:off x="793" y="3026"/>
              <a:ext cx="489" cy="330"/>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供应商</a:t>
              </a:r>
              <a:endParaRPr kumimoji="0" lang="zh-CN" altLang="en-US" sz="2000">
                <a:latin typeface="Times New Roman" panose="02020603050405020304" pitchFamily="18" charset="0"/>
                <a:ea typeface="MS PGothic" panose="020B0600070205080204" pitchFamily="34" charset="-128"/>
              </a:endParaRPr>
            </a:p>
          </p:txBody>
        </p:sp>
        <p:sp>
          <p:nvSpPr>
            <p:cNvPr id="80906" name="Rectangle 10"/>
            <p:cNvSpPr>
              <a:spLocks noChangeArrowheads="1"/>
            </p:cNvSpPr>
            <p:nvPr/>
          </p:nvSpPr>
          <p:spPr bwMode="auto">
            <a:xfrm>
              <a:off x="2342" y="3026"/>
              <a:ext cx="489" cy="330"/>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零件</a:t>
              </a:r>
              <a:endParaRPr kumimoji="0" lang="zh-CN" altLang="en-US" sz="2000">
                <a:latin typeface="Times New Roman" panose="02020603050405020304" pitchFamily="18" charset="0"/>
                <a:ea typeface="MS PGothic" panose="020B0600070205080204" pitchFamily="34" charset="-128"/>
              </a:endParaRPr>
            </a:p>
          </p:txBody>
        </p:sp>
        <p:sp>
          <p:nvSpPr>
            <p:cNvPr id="80907" name="AutoShape 11"/>
            <p:cNvSpPr>
              <a:spLocks noChangeArrowheads="1"/>
            </p:cNvSpPr>
            <p:nvPr/>
          </p:nvSpPr>
          <p:spPr bwMode="auto">
            <a:xfrm>
              <a:off x="1608" y="3026"/>
              <a:ext cx="408" cy="330"/>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200">
                  <a:solidFill>
                    <a:srgbClr val="000000"/>
                  </a:solidFill>
                  <a:latin typeface="Times New Roman" panose="02020603050405020304" pitchFamily="18" charset="0"/>
                  <a:ea typeface="MS PGothic" panose="020B0600070205080204" pitchFamily="34" charset="-128"/>
                </a:rPr>
                <a:t>生产</a:t>
              </a:r>
              <a:endParaRPr kumimoji="0" lang="zh-CN" altLang="en-US" sz="7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80908" name="Line 12"/>
            <p:cNvSpPr>
              <a:spLocks noChangeShapeType="1"/>
            </p:cNvSpPr>
            <p:nvPr/>
          </p:nvSpPr>
          <p:spPr bwMode="auto">
            <a:xfrm>
              <a:off x="1282" y="3192"/>
              <a:ext cx="32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09" name="Rectangle 13"/>
            <p:cNvSpPr>
              <a:spLocks noChangeArrowheads="1"/>
            </p:cNvSpPr>
            <p:nvPr/>
          </p:nvSpPr>
          <p:spPr bwMode="auto">
            <a:xfrm>
              <a:off x="1532" y="1556"/>
              <a:ext cx="489" cy="32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项目</a:t>
              </a:r>
              <a:endParaRPr kumimoji="0" lang="zh-CN" altLang="en-US" sz="2000">
                <a:latin typeface="Times New Roman" panose="02020603050405020304" pitchFamily="18" charset="0"/>
                <a:ea typeface="MS PGothic" panose="020B0600070205080204" pitchFamily="34" charset="-128"/>
              </a:endParaRPr>
            </a:p>
          </p:txBody>
        </p:sp>
        <p:sp>
          <p:nvSpPr>
            <p:cNvPr id="80910" name="AutoShape 14"/>
            <p:cNvSpPr>
              <a:spLocks noChangeArrowheads="1"/>
            </p:cNvSpPr>
            <p:nvPr/>
          </p:nvSpPr>
          <p:spPr bwMode="auto">
            <a:xfrm>
              <a:off x="1563" y="2247"/>
              <a:ext cx="407" cy="32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200">
                  <a:solidFill>
                    <a:srgbClr val="000000"/>
                  </a:solidFill>
                  <a:latin typeface="Times New Roman" panose="02020603050405020304" pitchFamily="18" charset="0"/>
                  <a:ea typeface="MS PGothic" panose="020B0600070205080204" pitchFamily="34" charset="-128"/>
                </a:rPr>
                <a:t>供应</a:t>
              </a:r>
              <a:endParaRPr kumimoji="0" lang="zh-CN" altLang="en-US" sz="12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80911" name="Line 15"/>
            <p:cNvSpPr>
              <a:spLocks noChangeShapeType="1"/>
            </p:cNvSpPr>
            <p:nvPr/>
          </p:nvSpPr>
          <p:spPr bwMode="auto">
            <a:xfrm>
              <a:off x="1768" y="1885"/>
              <a:ext cx="0" cy="3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12" name="Line 16"/>
            <p:cNvSpPr>
              <a:spLocks noChangeShapeType="1"/>
            </p:cNvSpPr>
            <p:nvPr/>
          </p:nvSpPr>
          <p:spPr bwMode="auto">
            <a:xfrm flipH="1" flipV="1">
              <a:off x="1974" y="2395"/>
              <a:ext cx="462" cy="6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13" name="Line 17"/>
            <p:cNvSpPr>
              <a:spLocks noChangeShapeType="1"/>
            </p:cNvSpPr>
            <p:nvPr/>
          </p:nvSpPr>
          <p:spPr bwMode="auto">
            <a:xfrm flipH="1">
              <a:off x="1101" y="2395"/>
              <a:ext cx="462" cy="6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14" name="Line 18"/>
            <p:cNvSpPr>
              <a:spLocks noChangeShapeType="1"/>
            </p:cNvSpPr>
            <p:nvPr/>
          </p:nvSpPr>
          <p:spPr bwMode="auto">
            <a:xfrm>
              <a:off x="2006" y="3192"/>
              <a:ext cx="32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15" name="Rectangle 19"/>
            <p:cNvSpPr>
              <a:spLocks noChangeArrowheads="1"/>
            </p:cNvSpPr>
            <p:nvPr/>
          </p:nvSpPr>
          <p:spPr bwMode="auto">
            <a:xfrm>
              <a:off x="3857" y="1554"/>
              <a:ext cx="489" cy="330"/>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职工</a:t>
              </a:r>
              <a:endParaRPr kumimoji="0" lang="zh-CN" altLang="en-US" sz="2000">
                <a:latin typeface="Times New Roman" panose="02020603050405020304" pitchFamily="18" charset="0"/>
                <a:ea typeface="MS PGothic" panose="020B0600070205080204" pitchFamily="34" charset="-128"/>
              </a:endParaRPr>
            </a:p>
          </p:txBody>
        </p:sp>
        <p:sp>
          <p:nvSpPr>
            <p:cNvPr id="80916" name="AutoShape 20"/>
            <p:cNvSpPr>
              <a:spLocks noChangeArrowheads="1"/>
            </p:cNvSpPr>
            <p:nvPr/>
          </p:nvSpPr>
          <p:spPr bwMode="auto">
            <a:xfrm>
              <a:off x="3912" y="2245"/>
              <a:ext cx="407" cy="330"/>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200">
                  <a:solidFill>
                    <a:srgbClr val="000000"/>
                  </a:solidFill>
                  <a:latin typeface="Times New Roman" panose="02020603050405020304" pitchFamily="18" charset="0"/>
                  <a:ea typeface="MS PGothic" panose="020B0600070205080204" pitchFamily="34" charset="-128"/>
                </a:rPr>
                <a:t>管理</a:t>
              </a:r>
              <a:r>
                <a:rPr kumimoji="0" lang="zh-CN" altLang="en-US" sz="1200">
                  <a:latin typeface="Times New Roman" panose="02020603050405020304" pitchFamily="18" charset="0"/>
                  <a:ea typeface="MS PGothic" panose="020B0600070205080204" pitchFamily="34" charset="-128"/>
                </a:rPr>
                <a:t>属</a:t>
              </a:r>
              <a:endParaRPr kumimoji="0" lang="zh-CN" altLang="en-US" sz="12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2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80917" name="Line 21"/>
            <p:cNvSpPr>
              <a:spLocks noChangeShapeType="1"/>
            </p:cNvSpPr>
            <p:nvPr/>
          </p:nvSpPr>
          <p:spPr bwMode="auto">
            <a:xfrm flipH="1">
              <a:off x="4114" y="2575"/>
              <a:ext cx="0" cy="49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18" name="Line 22"/>
            <p:cNvSpPr>
              <a:spLocks noChangeShapeType="1"/>
            </p:cNvSpPr>
            <p:nvPr/>
          </p:nvSpPr>
          <p:spPr bwMode="auto">
            <a:xfrm flipH="1">
              <a:off x="4114" y="1914"/>
              <a:ext cx="0" cy="3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19" name="AutoShape 23"/>
            <p:cNvSpPr>
              <a:spLocks noChangeArrowheads="1"/>
            </p:cNvSpPr>
            <p:nvPr/>
          </p:nvSpPr>
          <p:spPr bwMode="auto">
            <a:xfrm>
              <a:off x="2780" y="1554"/>
              <a:ext cx="407" cy="330"/>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200">
                  <a:solidFill>
                    <a:srgbClr val="000000"/>
                  </a:solidFill>
                  <a:latin typeface="Times New Roman" panose="02020603050405020304" pitchFamily="18" charset="0"/>
                  <a:ea typeface="MS PGothic" panose="020B0600070205080204" pitchFamily="34" charset="-128"/>
                </a:rPr>
                <a:t>参与</a:t>
              </a:r>
              <a:r>
                <a:rPr kumimoji="0" lang="zh-CN" altLang="en-US" sz="1200">
                  <a:latin typeface="Times New Roman" panose="02020603050405020304" pitchFamily="18" charset="0"/>
                  <a:ea typeface="MS PGothic" panose="020B0600070205080204" pitchFamily="34" charset="-128"/>
                </a:rPr>
                <a:t>属</a:t>
              </a:r>
              <a:endParaRPr kumimoji="0" lang="zh-CN" altLang="en-US" sz="12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80920" name="Line 24"/>
            <p:cNvSpPr>
              <a:spLocks noChangeShapeType="1"/>
            </p:cNvSpPr>
            <p:nvPr/>
          </p:nvSpPr>
          <p:spPr bwMode="auto">
            <a:xfrm>
              <a:off x="2009" y="1720"/>
              <a:ext cx="771" cy="1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21" name="Line 25"/>
            <p:cNvSpPr>
              <a:spLocks noChangeShapeType="1"/>
            </p:cNvSpPr>
            <p:nvPr/>
          </p:nvSpPr>
          <p:spPr bwMode="auto">
            <a:xfrm flipV="1">
              <a:off x="3191" y="1720"/>
              <a:ext cx="648" cy="1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22" name="AutoShape 26"/>
            <p:cNvSpPr>
              <a:spLocks noChangeArrowheads="1"/>
            </p:cNvSpPr>
            <p:nvPr/>
          </p:nvSpPr>
          <p:spPr bwMode="auto">
            <a:xfrm>
              <a:off x="4785" y="1554"/>
              <a:ext cx="408" cy="360"/>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200">
                  <a:solidFill>
                    <a:srgbClr val="000000"/>
                  </a:solidFill>
                  <a:latin typeface="Times New Roman" panose="02020603050405020304" pitchFamily="18" charset="0"/>
                  <a:ea typeface="MS PGothic" panose="020B0600070205080204" pitchFamily="34" charset="-128"/>
                </a:rPr>
                <a:t>领导</a:t>
              </a:r>
              <a:r>
                <a:rPr kumimoji="0" lang="zh-CN" altLang="en-US" sz="1200">
                  <a:latin typeface="Times New Roman" panose="02020603050405020304" pitchFamily="18" charset="0"/>
                  <a:ea typeface="MS PGothic" panose="020B0600070205080204" pitchFamily="34" charset="-128"/>
                </a:rPr>
                <a:t>属</a:t>
              </a:r>
              <a:endParaRPr kumimoji="0" lang="zh-CN" altLang="en-US" sz="12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80923" name="Line 27"/>
            <p:cNvSpPr>
              <a:spLocks noChangeShapeType="1"/>
            </p:cNvSpPr>
            <p:nvPr/>
          </p:nvSpPr>
          <p:spPr bwMode="auto">
            <a:xfrm>
              <a:off x="4353" y="1675"/>
              <a:ext cx="480" cy="0"/>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24" name="Line 28"/>
            <p:cNvSpPr>
              <a:spLocks noChangeShapeType="1"/>
            </p:cNvSpPr>
            <p:nvPr/>
          </p:nvSpPr>
          <p:spPr bwMode="auto">
            <a:xfrm>
              <a:off x="4353" y="1794"/>
              <a:ext cx="4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25" name="Text Box 29"/>
            <p:cNvSpPr txBox="1">
              <a:spLocks noChangeArrowheads="1"/>
            </p:cNvSpPr>
            <p:nvPr/>
          </p:nvSpPr>
          <p:spPr bwMode="auto">
            <a:xfrm>
              <a:off x="4371" y="1434"/>
              <a:ext cx="514" cy="212"/>
            </a:xfrm>
            <a:prstGeom prst="rect">
              <a:avLst/>
            </a:prstGeom>
            <a:noFill/>
            <a:ln>
              <a:noFill/>
            </a:ln>
            <a:effectLst/>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chemeClr val="bg2"/>
                  </a:solidFill>
                  <a:latin typeface="Times New Roman" panose="02020603050405020304" pitchFamily="18" charset="0"/>
                  <a:ea typeface="MS PGothic" panose="020B0600070205080204" pitchFamily="34" charset="-128"/>
                </a:rPr>
                <a:t>领导</a:t>
              </a:r>
              <a:endParaRPr kumimoji="0" lang="zh-CN" altLang="en-US">
                <a:solidFill>
                  <a:schemeClr val="bg2"/>
                </a:solidFill>
                <a:latin typeface="Times New Roman" panose="02020603050405020304" pitchFamily="18" charset="0"/>
                <a:ea typeface="MS PGothic" panose="020B0600070205080204" pitchFamily="34" charset="-128"/>
              </a:endParaRPr>
            </a:p>
          </p:txBody>
        </p:sp>
        <p:sp>
          <p:nvSpPr>
            <p:cNvPr id="80926" name="Text Box 30"/>
            <p:cNvSpPr txBox="1">
              <a:spLocks noChangeArrowheads="1"/>
            </p:cNvSpPr>
            <p:nvPr/>
          </p:nvSpPr>
          <p:spPr bwMode="auto">
            <a:xfrm>
              <a:off x="4371" y="1754"/>
              <a:ext cx="514" cy="212"/>
            </a:xfrm>
            <a:prstGeom prst="rect">
              <a:avLst/>
            </a:prstGeom>
            <a:noFill/>
            <a:ln>
              <a:noFill/>
            </a:ln>
            <a:effectLst/>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chemeClr val="bg2"/>
                  </a:solidFill>
                  <a:latin typeface="Times New Roman" panose="02020603050405020304" pitchFamily="18" charset="0"/>
                  <a:ea typeface="MS PGothic" panose="020B0600070205080204" pitchFamily="34" charset="-128"/>
                </a:rPr>
                <a:t>员工</a:t>
              </a:r>
              <a:endParaRPr kumimoji="0" lang="zh-CN" altLang="en-US">
                <a:solidFill>
                  <a:schemeClr val="bg2"/>
                </a:solidFill>
                <a:latin typeface="Times New Roman" panose="02020603050405020304" pitchFamily="18" charset="0"/>
                <a:ea typeface="MS PGothic" panose="020B0600070205080204" pitchFamily="34" charset="-128"/>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smtClean="0"/>
              <a:t>一个实际</a:t>
            </a:r>
            <a:r>
              <a:rPr lang="en-US" altLang="zh-CN" smtClean="0"/>
              <a:t>E-R</a:t>
            </a:r>
            <a:r>
              <a:rPr lang="zh-CN" altLang="en-US" smtClean="0"/>
              <a:t>图方案</a:t>
            </a:r>
            <a:endParaRPr lang="zh-CN" altLang="en-US" smtClean="0"/>
          </a:p>
        </p:txBody>
      </p:sp>
      <p:sp>
        <p:nvSpPr>
          <p:cNvPr id="81923" name="Rectangle 3"/>
          <p:cNvSpPr>
            <a:spLocks noGrp="1" noChangeArrowheads="1"/>
          </p:cNvSpPr>
          <p:nvPr>
            <p:ph type="body" sz="half" idx="1"/>
          </p:nvPr>
        </p:nvSpPr>
        <p:spPr>
          <a:xfrm>
            <a:off x="614363" y="1371600"/>
            <a:ext cx="8205787" cy="1552575"/>
          </a:xfrm>
        </p:spPr>
        <p:txBody>
          <a:bodyPr/>
          <a:lstStyle/>
          <a:p>
            <a:r>
              <a:rPr kumimoji="0" lang="zh-CN" altLang="en-US" sz="2000" smtClean="0"/>
              <a:t>需求条目字典是需求说明书的重要组成部分</a:t>
            </a:r>
            <a:endParaRPr kumimoji="0" lang="zh-CN" altLang="en-US" sz="2000" smtClean="0"/>
          </a:p>
          <a:p>
            <a:r>
              <a:rPr lang="zh-CN" altLang="en-US" sz="2000" smtClean="0"/>
              <a:t>属性在条目字典中表述，作为对</a:t>
            </a:r>
            <a:r>
              <a:rPr lang="en-US" altLang="zh-CN" sz="2000" smtClean="0"/>
              <a:t>E-R</a:t>
            </a:r>
            <a:r>
              <a:rPr lang="zh-CN" altLang="en-US" sz="2000" smtClean="0"/>
              <a:t>的补充</a:t>
            </a:r>
            <a:endParaRPr lang="zh-CN" altLang="en-US" sz="2000" smtClean="0"/>
          </a:p>
          <a:p>
            <a:r>
              <a:rPr kumimoji="0" lang="zh-CN" altLang="en-US" sz="2000" smtClean="0"/>
              <a:t>需求条目字典示例：</a:t>
            </a:r>
            <a:endParaRPr lang="zh-CN" altLang="en-US" sz="2000" smtClean="0"/>
          </a:p>
          <a:p>
            <a:endParaRPr lang="zh-CN" altLang="en-US" sz="2000" smtClean="0"/>
          </a:p>
        </p:txBody>
      </p:sp>
      <p:graphicFrame>
        <p:nvGraphicFramePr>
          <p:cNvPr id="202756" name="Group 4"/>
          <p:cNvGraphicFramePr>
            <a:graphicFrameLocks noGrp="1"/>
          </p:cNvGraphicFramePr>
          <p:nvPr>
            <p:ph sz="quarter" idx="2"/>
          </p:nvPr>
        </p:nvGraphicFramePr>
        <p:xfrm>
          <a:off x="755650" y="2852738"/>
          <a:ext cx="7993063" cy="3402014"/>
        </p:xfrm>
        <a:graphic>
          <a:graphicData uri="http://schemas.openxmlformats.org/drawingml/2006/table">
            <a:tbl>
              <a:tblPr/>
              <a:tblGrid>
                <a:gridCol w="1152525"/>
                <a:gridCol w="1150938"/>
                <a:gridCol w="5689600"/>
              </a:tblGrid>
              <a:tr h="407988">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条目类别</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条目名称</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条目内容</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609600">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实体</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职工</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just" defTabSz="914400" rtl="0" eaLnBrk="1" fontAlgn="base" latinLnBrk="0" hangingPunct="1">
                        <a:lnSpc>
                          <a:spcPct val="100000"/>
                        </a:lnSpc>
                        <a:spcBef>
                          <a:spcPct val="0"/>
                        </a:spcBef>
                        <a:spcAft>
                          <a:spcPct val="0"/>
                        </a:spcAft>
                        <a:buClrTx/>
                        <a:buSzTx/>
                        <a:buFontTx/>
                        <a:buNone/>
                      </a:pPr>
                      <a:r>
                        <a:rPr kumimoji="1" lang="en-US" altLang="zh-CN" sz="1700" b="0" i="0" u="sng"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Eno</a:t>
                      </a:r>
                      <a:r>
                        <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,name,birethday, telno*,Addr(city,street),</a:t>
                      </a:r>
                      <a:endPar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base" latinLnBrk="0" hangingPunct="1">
                        <a:lnSpc>
                          <a:spcPct val="100000"/>
                        </a:lnSpc>
                        <a:spcBef>
                          <a:spcPct val="0"/>
                        </a:spcBef>
                        <a:spcAft>
                          <a:spcPct val="0"/>
                        </a:spcAft>
                        <a:buClrTx/>
                        <a:buSzTx/>
                        <a:buFontTx/>
                        <a:buNone/>
                      </a:pPr>
                      <a:r>
                        <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Relative(pid,relation,name)*</a:t>
                      </a:r>
                      <a:endPar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96875">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实体</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项目</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just"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Id,name,…</a:t>
                      </a:r>
                      <a:endParaRPr kumimoji="1" lang="zh-CN" altLang="en-US" sz="18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96875">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实体</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仓库</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just" defTabSz="914400" rtl="0" eaLnBrk="1" fontAlgn="base" latinLnBrk="0" hangingPunct="1">
                        <a:lnSpc>
                          <a:spcPct val="100000"/>
                        </a:lnSpc>
                        <a:spcBef>
                          <a:spcPct val="0"/>
                        </a:spcBef>
                        <a:spcAft>
                          <a:spcPct val="0"/>
                        </a:spcAft>
                        <a:buClrTx/>
                        <a:buSzTx/>
                        <a:buFontTx/>
                        <a:buNone/>
                      </a:pPr>
                      <a:r>
                        <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98463">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实体</a:t>
                      </a:r>
                      <a:endPar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just" defTabSz="914400" rtl="0" eaLnBrk="1" fontAlgn="base" latinLnBrk="0" hangingPunct="1">
                        <a:lnSpc>
                          <a:spcPct val="100000"/>
                        </a:lnSpc>
                        <a:spcBef>
                          <a:spcPct val="0"/>
                        </a:spcBef>
                        <a:spcAft>
                          <a:spcPct val="0"/>
                        </a:spcAft>
                        <a:buClrTx/>
                        <a:buSzTx/>
                        <a:buFontTx/>
                        <a:buNone/>
                      </a:pPr>
                      <a:r>
                        <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96875">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联系</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供应</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just"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bg2"/>
                          </a:solidFill>
                          <a:effectLst/>
                          <a:latin typeface="Tahoma" panose="020B0604030504040204" pitchFamily="34" charset="0"/>
                          <a:ea typeface="华文新魏" panose="02010800040101010101" pitchFamily="2" charset="-122"/>
                        </a:rPr>
                        <a:t>Quantity,price</a:t>
                      </a:r>
                      <a:r>
                        <a:rPr kumimoji="1" lang="en-US" altLang="zh-CN" sz="1800" b="0" i="0" u="none" strike="noStrike" cap="none" normalizeH="0" baseline="0" smtClean="0">
                          <a:ln>
                            <a:noFill/>
                          </a:ln>
                          <a:solidFill>
                            <a:schemeClr val="bg2"/>
                          </a:solidFill>
                          <a:effectLst/>
                          <a:latin typeface="Times New Roman" panose="02020603050405020304"/>
                          <a:ea typeface="华文新魏" panose="02010800040101010101" pitchFamily="2" charset="-122"/>
                        </a:rPr>
                        <a:t>…</a:t>
                      </a:r>
                      <a:endParaRPr kumimoji="1" lang="zh-CN" altLang="en-US" sz="1800" b="0" i="0" u="none" strike="noStrike" cap="none" normalizeH="0" baseline="0" smtClean="0">
                        <a:ln>
                          <a:noFill/>
                        </a:ln>
                        <a:solidFill>
                          <a:schemeClr val="bg2"/>
                        </a:solidFill>
                        <a:effectLst/>
                        <a:latin typeface="Tahoma" panose="020B0604030504040204" pitchFamily="34" charset="0"/>
                        <a:ea typeface="华文新魏" panose="02010800040101010101" pitchFamily="2" charset="-122"/>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98463">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联系</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参与</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just" defTabSz="914400" rtl="0" eaLnBrk="1" fontAlgn="base" latinLnBrk="0" hangingPunct="1">
                        <a:lnSpc>
                          <a:spcPct val="100000"/>
                        </a:lnSpc>
                        <a:spcBef>
                          <a:spcPct val="0"/>
                        </a:spcBef>
                        <a:spcAft>
                          <a:spcPct val="0"/>
                        </a:spcAft>
                        <a:buClrTx/>
                        <a:buSzTx/>
                        <a:buFontTx/>
                        <a:buNone/>
                      </a:pPr>
                      <a:r>
                        <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96875">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约束</a:t>
                      </a:r>
                      <a:endPar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约束</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just"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职工的年龄要介于</a:t>
                      </a:r>
                      <a:r>
                        <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18</a:t>
                      </a: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到</a:t>
                      </a:r>
                      <a:r>
                        <a:rPr kumimoji="1" lang="en-US" altLang="zh-CN"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60</a:t>
                      </a:r>
                      <a:r>
                        <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岁之间</a:t>
                      </a:r>
                      <a:endParaRPr kumimoji="1" lang="zh-CN" altLang="en-US" sz="1700" b="0"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a:xfrm>
            <a:off x="685800" y="228600"/>
            <a:ext cx="7793038" cy="936625"/>
          </a:xfrm>
        </p:spPr>
        <p:txBody>
          <a:bodyPr/>
          <a:lstStyle/>
          <a:p>
            <a:pPr eaLnBrk="1" hangingPunct="1"/>
            <a:r>
              <a:rPr lang="zh-CN" altLang="en-US" smtClean="0"/>
              <a:t>概念数据库设计过程</a:t>
            </a:r>
            <a:endParaRPr lang="zh-CN" altLang="en-US" smtClean="0"/>
          </a:p>
        </p:txBody>
      </p:sp>
      <p:sp>
        <p:nvSpPr>
          <p:cNvPr id="83973" name="Rectangle 3"/>
          <p:cNvSpPr>
            <a:spLocks noChangeArrowheads="1"/>
          </p:cNvSpPr>
          <p:nvPr/>
        </p:nvSpPr>
        <p:spPr bwMode="auto">
          <a:xfrm>
            <a:off x="3421063" y="1658938"/>
            <a:ext cx="2014537" cy="430212"/>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需求分析结果</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3974" name="Rectangle 4"/>
          <p:cNvSpPr>
            <a:spLocks noChangeArrowheads="1"/>
          </p:cNvSpPr>
          <p:nvPr/>
        </p:nvSpPr>
        <p:spPr bwMode="auto">
          <a:xfrm>
            <a:off x="3119438" y="2495550"/>
            <a:ext cx="2619375" cy="430213"/>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确定局部结构范围</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3975" name="Rectangle 5"/>
          <p:cNvSpPr>
            <a:spLocks noChangeArrowheads="1"/>
          </p:cNvSpPr>
          <p:nvPr/>
        </p:nvSpPr>
        <p:spPr bwMode="auto">
          <a:xfrm>
            <a:off x="3725863" y="3335338"/>
            <a:ext cx="1404937" cy="430212"/>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实体定义</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3976" name="Rectangle 6"/>
          <p:cNvSpPr>
            <a:spLocks noChangeArrowheads="1"/>
          </p:cNvSpPr>
          <p:nvPr/>
        </p:nvSpPr>
        <p:spPr bwMode="auto">
          <a:xfrm>
            <a:off x="3725863" y="4197350"/>
            <a:ext cx="1404937" cy="430213"/>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联系定义</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3977" name="Rectangle 7"/>
          <p:cNvSpPr>
            <a:spLocks noChangeArrowheads="1"/>
          </p:cNvSpPr>
          <p:nvPr/>
        </p:nvSpPr>
        <p:spPr bwMode="auto">
          <a:xfrm>
            <a:off x="3743325" y="5040313"/>
            <a:ext cx="1409700" cy="430212"/>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属性分配</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3978" name="AutoShape 8"/>
          <p:cNvSpPr>
            <a:spLocks noChangeArrowheads="1"/>
          </p:cNvSpPr>
          <p:nvPr/>
        </p:nvSpPr>
        <p:spPr bwMode="auto">
          <a:xfrm>
            <a:off x="4219575" y="2076450"/>
            <a:ext cx="381000" cy="387350"/>
          </a:xfrm>
          <a:prstGeom prst="downArrow">
            <a:avLst>
              <a:gd name="adj1" fmla="val 50000"/>
              <a:gd name="adj2" fmla="val 25403"/>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3979" name="AutoShape 11"/>
          <p:cNvSpPr>
            <a:spLocks noChangeArrowheads="1"/>
          </p:cNvSpPr>
          <p:nvPr/>
        </p:nvSpPr>
        <p:spPr bwMode="auto">
          <a:xfrm>
            <a:off x="4219575" y="2916238"/>
            <a:ext cx="381000" cy="387350"/>
          </a:xfrm>
          <a:prstGeom prst="downArrow">
            <a:avLst>
              <a:gd name="adj1" fmla="val 50000"/>
              <a:gd name="adj2" fmla="val 25403"/>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3980" name="AutoShape 12"/>
          <p:cNvSpPr>
            <a:spLocks noChangeArrowheads="1"/>
          </p:cNvSpPr>
          <p:nvPr/>
        </p:nvSpPr>
        <p:spPr bwMode="auto">
          <a:xfrm>
            <a:off x="4219575" y="3756025"/>
            <a:ext cx="381000" cy="387350"/>
          </a:xfrm>
          <a:prstGeom prst="downArrow">
            <a:avLst>
              <a:gd name="adj1" fmla="val 50000"/>
              <a:gd name="adj2" fmla="val 25403"/>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3981" name="AutoShape 13"/>
          <p:cNvSpPr>
            <a:spLocks noChangeArrowheads="1"/>
          </p:cNvSpPr>
          <p:nvPr/>
        </p:nvSpPr>
        <p:spPr bwMode="auto">
          <a:xfrm>
            <a:off x="4219575" y="4595813"/>
            <a:ext cx="381000" cy="387350"/>
          </a:xfrm>
          <a:prstGeom prst="downArrow">
            <a:avLst>
              <a:gd name="adj1" fmla="val 50000"/>
              <a:gd name="adj2" fmla="val 25403"/>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3982" name="Text Box 16"/>
          <p:cNvSpPr txBox="1">
            <a:spLocks noChangeArrowheads="1"/>
          </p:cNvSpPr>
          <p:nvPr/>
        </p:nvSpPr>
        <p:spPr bwMode="auto">
          <a:xfrm>
            <a:off x="7343775" y="2192338"/>
            <a:ext cx="685800"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0"/>
              </a:spcBef>
              <a:buClr>
                <a:schemeClr val="folHlink"/>
              </a:buClr>
              <a:buSzPct val="60000"/>
              <a:buFont typeface="Wingdings" panose="05000000000000000000" pitchFamily="2" charset="2"/>
              <a:buNone/>
            </a:pPr>
            <a:r>
              <a:rPr kumimoji="0" lang="zh-CN" altLang="en-US" sz="2800" b="1">
                <a:solidFill>
                  <a:schemeClr val="bg2"/>
                </a:solidFill>
                <a:latin typeface="华文新魏" panose="02010800040101010101" pitchFamily="2" charset="-122"/>
                <a:ea typeface="华文新魏" panose="02010800040101010101" pitchFamily="2" charset="-122"/>
              </a:rPr>
              <a:t>局</a:t>
            </a:r>
            <a:endParaRPr kumimoji="0" lang="zh-CN" altLang="en-US" sz="2800" b="1">
              <a:solidFill>
                <a:schemeClr val="bg2"/>
              </a:solidFill>
              <a:latin typeface="华文新魏" panose="02010800040101010101" pitchFamily="2" charset="-122"/>
              <a:ea typeface="华文新魏" panose="02010800040101010101" pitchFamily="2" charset="-122"/>
            </a:endParaRPr>
          </a:p>
          <a:p>
            <a:pPr algn="ctr" eaLnBrk="1" hangingPunct="1">
              <a:lnSpc>
                <a:spcPct val="90000"/>
              </a:lnSpc>
              <a:spcBef>
                <a:spcPct val="0"/>
              </a:spcBef>
              <a:buClr>
                <a:schemeClr val="folHlink"/>
              </a:buClr>
              <a:buSzPct val="60000"/>
              <a:buFont typeface="Wingdings" panose="05000000000000000000" pitchFamily="2" charset="2"/>
              <a:buNone/>
            </a:pPr>
            <a:r>
              <a:rPr kumimoji="0" lang="zh-CN" altLang="en-US" sz="2800" b="1">
                <a:solidFill>
                  <a:schemeClr val="bg2"/>
                </a:solidFill>
                <a:latin typeface="华文新魏" panose="02010800040101010101" pitchFamily="2" charset="-122"/>
                <a:ea typeface="华文新魏" panose="02010800040101010101" pitchFamily="2" charset="-122"/>
              </a:rPr>
              <a:t>部</a:t>
            </a:r>
            <a:endParaRPr kumimoji="0" lang="zh-CN" altLang="en-US" sz="2800" b="1">
              <a:solidFill>
                <a:schemeClr val="bg2"/>
              </a:solidFill>
              <a:latin typeface="华文新魏" panose="02010800040101010101" pitchFamily="2" charset="-122"/>
              <a:ea typeface="华文新魏" panose="02010800040101010101" pitchFamily="2" charset="-122"/>
            </a:endParaRPr>
          </a:p>
          <a:p>
            <a:pPr algn="ctr" eaLnBrk="1" hangingPunct="1">
              <a:lnSpc>
                <a:spcPct val="90000"/>
              </a:lnSpc>
              <a:spcBef>
                <a:spcPct val="0"/>
              </a:spcBef>
              <a:buClr>
                <a:schemeClr val="folHlink"/>
              </a:buClr>
              <a:buSzPct val="60000"/>
              <a:buFont typeface="Wingdings" panose="05000000000000000000" pitchFamily="2" charset="2"/>
              <a:buNone/>
            </a:pPr>
            <a:r>
              <a:rPr kumimoji="0" lang="en-US" altLang="zh-CN" sz="2800" b="1">
                <a:solidFill>
                  <a:schemeClr val="bg2"/>
                </a:solidFill>
                <a:latin typeface="华文新魏" panose="02010800040101010101" pitchFamily="2" charset="-122"/>
                <a:ea typeface="华文新魏" panose="02010800040101010101" pitchFamily="2" charset="-122"/>
              </a:rPr>
              <a:t>E</a:t>
            </a:r>
            <a:endParaRPr kumimoji="0" lang="en-US" altLang="zh-CN" sz="2800" b="1">
              <a:solidFill>
                <a:schemeClr val="bg2"/>
              </a:solidFill>
              <a:latin typeface="华文新魏" panose="02010800040101010101" pitchFamily="2" charset="-122"/>
              <a:ea typeface="华文新魏" panose="02010800040101010101" pitchFamily="2" charset="-122"/>
            </a:endParaRPr>
          </a:p>
          <a:p>
            <a:pPr algn="ctr" eaLnBrk="1" hangingPunct="1">
              <a:lnSpc>
                <a:spcPct val="90000"/>
              </a:lnSpc>
              <a:spcBef>
                <a:spcPct val="0"/>
              </a:spcBef>
              <a:buClr>
                <a:schemeClr val="folHlink"/>
              </a:buClr>
              <a:buSzPct val="60000"/>
              <a:buFont typeface="Wingdings" panose="05000000000000000000" pitchFamily="2" charset="2"/>
              <a:buNone/>
            </a:pPr>
            <a:r>
              <a:rPr kumimoji="0" lang="en-US" altLang="zh-CN" sz="2800" b="1">
                <a:solidFill>
                  <a:schemeClr val="bg2"/>
                </a:solidFill>
                <a:latin typeface="华文新魏" panose="02010800040101010101" pitchFamily="2" charset="-122"/>
                <a:ea typeface="华文新魏" panose="02010800040101010101" pitchFamily="2" charset="-122"/>
              </a:rPr>
              <a:t>|</a:t>
            </a:r>
            <a:endParaRPr kumimoji="0" lang="en-US" altLang="zh-CN" sz="2800" b="1">
              <a:solidFill>
                <a:schemeClr val="bg2"/>
              </a:solidFill>
              <a:latin typeface="华文新魏" panose="02010800040101010101" pitchFamily="2" charset="-122"/>
              <a:ea typeface="华文新魏" panose="02010800040101010101" pitchFamily="2" charset="-122"/>
            </a:endParaRPr>
          </a:p>
          <a:p>
            <a:pPr algn="ctr" eaLnBrk="1" hangingPunct="1">
              <a:lnSpc>
                <a:spcPct val="90000"/>
              </a:lnSpc>
              <a:spcBef>
                <a:spcPct val="0"/>
              </a:spcBef>
              <a:buClr>
                <a:schemeClr val="folHlink"/>
              </a:buClr>
              <a:buSzPct val="60000"/>
              <a:buFont typeface="Wingdings" panose="05000000000000000000" pitchFamily="2" charset="2"/>
              <a:buNone/>
            </a:pPr>
            <a:r>
              <a:rPr kumimoji="0" lang="en-US" altLang="zh-CN" sz="2800" b="1">
                <a:solidFill>
                  <a:schemeClr val="bg2"/>
                </a:solidFill>
                <a:latin typeface="华文新魏" panose="02010800040101010101" pitchFamily="2" charset="-122"/>
                <a:ea typeface="华文新魏" panose="02010800040101010101" pitchFamily="2" charset="-122"/>
              </a:rPr>
              <a:t>R</a:t>
            </a:r>
            <a:endParaRPr kumimoji="0" lang="en-US" altLang="zh-CN" sz="2800" b="1">
              <a:solidFill>
                <a:schemeClr val="bg2"/>
              </a:solidFill>
              <a:latin typeface="华文新魏" panose="02010800040101010101" pitchFamily="2" charset="-122"/>
              <a:ea typeface="华文新魏" panose="02010800040101010101" pitchFamily="2" charset="-122"/>
            </a:endParaRPr>
          </a:p>
          <a:p>
            <a:pPr algn="ctr" eaLnBrk="1" hangingPunct="1">
              <a:lnSpc>
                <a:spcPct val="90000"/>
              </a:lnSpc>
              <a:spcBef>
                <a:spcPct val="0"/>
              </a:spcBef>
              <a:buClr>
                <a:schemeClr val="folHlink"/>
              </a:buClr>
              <a:buSzPct val="60000"/>
              <a:buFont typeface="Wingdings" panose="05000000000000000000" pitchFamily="2" charset="2"/>
              <a:buNone/>
            </a:pPr>
            <a:r>
              <a:rPr kumimoji="0" lang="zh-CN" altLang="en-US" sz="2800" b="1">
                <a:solidFill>
                  <a:schemeClr val="bg2"/>
                </a:solidFill>
                <a:latin typeface="华文新魏" panose="02010800040101010101" pitchFamily="2" charset="-122"/>
                <a:ea typeface="华文新魏" panose="02010800040101010101" pitchFamily="2" charset="-122"/>
              </a:rPr>
              <a:t>模型</a:t>
            </a:r>
            <a:endParaRPr kumimoji="0" lang="zh-CN" altLang="en-US" sz="2800" b="1">
              <a:solidFill>
                <a:schemeClr val="bg2"/>
              </a:solidFill>
              <a:latin typeface="华文新魏" panose="02010800040101010101" pitchFamily="2" charset="-122"/>
              <a:ea typeface="华文新魏" panose="02010800040101010101" pitchFamily="2" charset="-122"/>
            </a:endParaRPr>
          </a:p>
          <a:p>
            <a:pPr algn="ctr" eaLnBrk="1" hangingPunct="1">
              <a:lnSpc>
                <a:spcPct val="90000"/>
              </a:lnSpc>
              <a:spcBef>
                <a:spcPct val="0"/>
              </a:spcBef>
              <a:buClr>
                <a:schemeClr val="folHlink"/>
              </a:buClr>
              <a:buSzPct val="60000"/>
              <a:buFont typeface="Wingdings" panose="05000000000000000000" pitchFamily="2" charset="2"/>
              <a:buNone/>
            </a:pPr>
            <a:r>
              <a:rPr kumimoji="0" lang="zh-CN" altLang="en-US" sz="2800" b="1">
                <a:solidFill>
                  <a:schemeClr val="bg2"/>
                </a:solidFill>
                <a:latin typeface="华文新魏" panose="02010800040101010101" pitchFamily="2" charset="-122"/>
                <a:ea typeface="华文新魏" panose="02010800040101010101" pitchFamily="2" charset="-122"/>
              </a:rPr>
              <a:t>设</a:t>
            </a:r>
            <a:endParaRPr kumimoji="0" lang="zh-CN" altLang="en-US" sz="2800" b="1">
              <a:solidFill>
                <a:schemeClr val="bg2"/>
              </a:solidFill>
              <a:latin typeface="华文新魏" panose="02010800040101010101" pitchFamily="2" charset="-122"/>
              <a:ea typeface="华文新魏" panose="02010800040101010101" pitchFamily="2" charset="-122"/>
            </a:endParaRPr>
          </a:p>
          <a:p>
            <a:pPr algn="ctr" eaLnBrk="1" hangingPunct="1">
              <a:lnSpc>
                <a:spcPct val="90000"/>
              </a:lnSpc>
              <a:spcBef>
                <a:spcPct val="0"/>
              </a:spcBef>
              <a:buClr>
                <a:schemeClr val="folHlink"/>
              </a:buClr>
              <a:buSzPct val="60000"/>
              <a:buFont typeface="Wingdings" panose="05000000000000000000" pitchFamily="2" charset="2"/>
              <a:buNone/>
            </a:pPr>
            <a:r>
              <a:rPr kumimoji="0" lang="zh-CN" altLang="en-US" sz="2800" b="1">
                <a:solidFill>
                  <a:schemeClr val="bg2"/>
                </a:solidFill>
                <a:latin typeface="华文新魏" panose="02010800040101010101" pitchFamily="2" charset="-122"/>
                <a:ea typeface="华文新魏" panose="02010800040101010101" pitchFamily="2" charset="-122"/>
              </a:rPr>
              <a:t>计</a:t>
            </a:r>
            <a:endParaRPr kumimoji="0" lang="zh-CN" altLang="en-US" sz="2800" b="1">
              <a:solidFill>
                <a:schemeClr val="bg2"/>
              </a:solidFill>
              <a:latin typeface="华文新魏" panose="02010800040101010101" pitchFamily="2" charset="-122"/>
              <a:ea typeface="华文新魏" panose="02010800040101010101" pitchFamily="2" charset="-122"/>
            </a:endParaRPr>
          </a:p>
        </p:txBody>
      </p:sp>
      <p:sp>
        <p:nvSpPr>
          <p:cNvPr id="83983" name="Rectangle 19"/>
          <p:cNvSpPr>
            <a:spLocks noChangeArrowheads="1"/>
          </p:cNvSpPr>
          <p:nvPr/>
        </p:nvSpPr>
        <p:spPr bwMode="auto">
          <a:xfrm>
            <a:off x="3163730" y="5820886"/>
            <a:ext cx="2453005" cy="424815"/>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局部</a:t>
            </a:r>
            <a:r>
              <a:rPr kumimoji="0" lang="en-US" altLang="zh-CN" sz="2400">
                <a:solidFill>
                  <a:schemeClr val="bg2"/>
                </a:solidFill>
                <a:latin typeface="华文新魏" panose="02010800040101010101" pitchFamily="2" charset="-122"/>
                <a:ea typeface="华文新魏" panose="02010800040101010101" pitchFamily="2" charset="-122"/>
              </a:rPr>
              <a:t>E-R</a:t>
            </a:r>
            <a:r>
              <a:rPr kumimoji="0" lang="zh-CN" altLang="en-US" sz="2400">
                <a:solidFill>
                  <a:schemeClr val="bg2"/>
                </a:solidFill>
                <a:latin typeface="华文新魏" panose="02010800040101010101" pitchFamily="2" charset="-122"/>
                <a:ea typeface="华文新魏" panose="02010800040101010101" pitchFamily="2" charset="-122"/>
              </a:rPr>
              <a:t>模式设计</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3984" name="AutoShape 20"/>
          <p:cNvSpPr>
            <a:spLocks noChangeArrowheads="1"/>
          </p:cNvSpPr>
          <p:nvPr/>
        </p:nvSpPr>
        <p:spPr bwMode="auto">
          <a:xfrm>
            <a:off x="4219575" y="5435600"/>
            <a:ext cx="381000" cy="387350"/>
          </a:xfrm>
          <a:prstGeom prst="downArrow">
            <a:avLst>
              <a:gd name="adj1" fmla="val 50000"/>
              <a:gd name="adj2" fmla="val 25403"/>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a:xfrm>
            <a:off x="685800" y="228600"/>
            <a:ext cx="7793038" cy="936625"/>
          </a:xfrm>
        </p:spPr>
        <p:txBody>
          <a:bodyPr/>
          <a:lstStyle/>
          <a:p>
            <a:pPr eaLnBrk="1" hangingPunct="1"/>
            <a:r>
              <a:rPr lang="zh-CN" altLang="en-US" smtClean="0"/>
              <a:t>概念数据库设计过程</a:t>
            </a:r>
            <a:endParaRPr lang="zh-CN" altLang="en-US" smtClean="0"/>
          </a:p>
        </p:txBody>
      </p:sp>
      <p:sp>
        <p:nvSpPr>
          <p:cNvPr id="84997" name="Rectangle 5"/>
          <p:cNvSpPr>
            <a:spLocks noChangeArrowheads="1"/>
          </p:cNvSpPr>
          <p:nvPr/>
        </p:nvSpPr>
        <p:spPr bwMode="auto">
          <a:xfrm>
            <a:off x="3468688" y="1676400"/>
            <a:ext cx="1862137" cy="430213"/>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局部</a:t>
            </a:r>
            <a:r>
              <a:rPr kumimoji="0" lang="en-US" altLang="zh-CN" sz="2400">
                <a:solidFill>
                  <a:schemeClr val="bg2"/>
                </a:solidFill>
                <a:latin typeface="华文新魏" panose="02010800040101010101" pitchFamily="2" charset="-122"/>
                <a:ea typeface="华文新魏" panose="02010800040101010101" pitchFamily="2" charset="-122"/>
              </a:rPr>
              <a:t>E-R</a:t>
            </a:r>
            <a:r>
              <a:rPr kumimoji="0" lang="zh-CN" altLang="en-US" sz="2400">
                <a:solidFill>
                  <a:schemeClr val="bg2"/>
                </a:solidFill>
                <a:latin typeface="华文新魏" panose="02010800040101010101" pitchFamily="2" charset="-122"/>
                <a:ea typeface="华文新魏" panose="02010800040101010101" pitchFamily="2" charset="-122"/>
              </a:rPr>
              <a:t>模型</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4998" name="Rectangle 6"/>
          <p:cNvSpPr>
            <a:spLocks noChangeArrowheads="1"/>
          </p:cNvSpPr>
          <p:nvPr/>
        </p:nvSpPr>
        <p:spPr bwMode="auto">
          <a:xfrm>
            <a:off x="3090863" y="2455863"/>
            <a:ext cx="2619375" cy="430212"/>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确定公共实体类型</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4999" name="Rectangle 7"/>
          <p:cNvSpPr>
            <a:spLocks noChangeArrowheads="1"/>
          </p:cNvSpPr>
          <p:nvPr/>
        </p:nvSpPr>
        <p:spPr bwMode="auto">
          <a:xfrm>
            <a:off x="2852738" y="3148013"/>
            <a:ext cx="3094037" cy="427037"/>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合并两个局部</a:t>
            </a:r>
            <a:r>
              <a:rPr kumimoji="0" lang="en-US" altLang="zh-CN" sz="2400">
                <a:solidFill>
                  <a:schemeClr val="bg2"/>
                </a:solidFill>
                <a:latin typeface="华文新魏" panose="02010800040101010101" pitchFamily="2" charset="-122"/>
                <a:ea typeface="华文新魏" panose="02010800040101010101" pitchFamily="2" charset="-122"/>
              </a:rPr>
              <a:t>E-R</a:t>
            </a:r>
            <a:r>
              <a:rPr kumimoji="0" lang="zh-CN" altLang="en-US" sz="2400">
                <a:solidFill>
                  <a:schemeClr val="bg2"/>
                </a:solidFill>
                <a:latin typeface="华文新魏" panose="02010800040101010101" pitchFamily="2" charset="-122"/>
                <a:ea typeface="华文新魏" panose="02010800040101010101" pitchFamily="2" charset="-122"/>
              </a:rPr>
              <a:t>模型</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5000" name="Rectangle 8"/>
          <p:cNvSpPr>
            <a:spLocks noChangeArrowheads="1"/>
          </p:cNvSpPr>
          <p:nvPr/>
        </p:nvSpPr>
        <p:spPr bwMode="auto">
          <a:xfrm>
            <a:off x="3240088" y="3773488"/>
            <a:ext cx="2319337" cy="430212"/>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检查并消除冲突</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5001" name="AutoShape 10"/>
          <p:cNvSpPr>
            <a:spLocks noChangeArrowheads="1"/>
          </p:cNvSpPr>
          <p:nvPr/>
        </p:nvSpPr>
        <p:spPr bwMode="auto">
          <a:xfrm>
            <a:off x="4191000" y="2054225"/>
            <a:ext cx="381000" cy="376238"/>
          </a:xfrm>
          <a:prstGeom prst="downArrow">
            <a:avLst>
              <a:gd name="adj1" fmla="val 50000"/>
              <a:gd name="adj2" fmla="val 25000"/>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5002" name="AutoShape 11"/>
          <p:cNvSpPr>
            <a:spLocks noChangeArrowheads="1"/>
          </p:cNvSpPr>
          <p:nvPr/>
        </p:nvSpPr>
        <p:spPr bwMode="auto">
          <a:xfrm>
            <a:off x="4191000" y="2846388"/>
            <a:ext cx="381000" cy="274637"/>
          </a:xfrm>
          <a:prstGeom prst="downArrow">
            <a:avLst>
              <a:gd name="adj1" fmla="val 50000"/>
              <a:gd name="adj2" fmla="val 25000"/>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5003" name="AutoShape 12"/>
          <p:cNvSpPr>
            <a:spLocks noChangeArrowheads="1"/>
          </p:cNvSpPr>
          <p:nvPr/>
        </p:nvSpPr>
        <p:spPr bwMode="auto">
          <a:xfrm>
            <a:off x="4191000" y="3529013"/>
            <a:ext cx="381000" cy="282575"/>
          </a:xfrm>
          <a:prstGeom prst="downArrow">
            <a:avLst>
              <a:gd name="adj1" fmla="val 50000"/>
              <a:gd name="adj2" fmla="val 25000"/>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5004" name="Text Box 15"/>
          <p:cNvSpPr txBox="1">
            <a:spLocks noChangeArrowheads="1"/>
          </p:cNvSpPr>
          <p:nvPr/>
        </p:nvSpPr>
        <p:spPr bwMode="auto">
          <a:xfrm>
            <a:off x="7239000" y="2265363"/>
            <a:ext cx="762000"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
                <a:schemeClr val="folHlink"/>
              </a:buClr>
              <a:buSzPct val="60000"/>
              <a:buFont typeface="Wingdings" panose="05000000000000000000" pitchFamily="2" charset="2"/>
              <a:buNone/>
            </a:pPr>
            <a:r>
              <a:rPr kumimoji="0" lang="zh-CN" altLang="en-US" sz="2400" b="1">
                <a:solidFill>
                  <a:schemeClr val="bg2"/>
                </a:solidFill>
                <a:latin typeface="华文新魏" panose="02010800040101010101" pitchFamily="2" charset="-122"/>
                <a:ea typeface="华文新魏" panose="02010800040101010101" pitchFamily="2" charset="-122"/>
              </a:rPr>
              <a:t>全</a:t>
            </a:r>
            <a:endParaRPr kumimoji="0" lang="zh-CN" altLang="en-US" sz="2400" b="1">
              <a:solidFill>
                <a:schemeClr val="bg2"/>
              </a:solidFill>
              <a:latin typeface="华文新魏" panose="02010800040101010101" pitchFamily="2" charset="-122"/>
              <a:ea typeface="华文新魏" panose="02010800040101010101" pitchFamily="2" charset="-122"/>
            </a:endParaRPr>
          </a:p>
          <a:p>
            <a:pPr algn="ctr" eaLnBrk="1" hangingPunct="1">
              <a:spcBef>
                <a:spcPct val="0"/>
              </a:spcBef>
              <a:buClr>
                <a:schemeClr val="folHlink"/>
              </a:buClr>
              <a:buSzPct val="60000"/>
              <a:buFont typeface="Wingdings" panose="05000000000000000000" pitchFamily="2" charset="2"/>
              <a:buNone/>
            </a:pPr>
            <a:r>
              <a:rPr kumimoji="0" lang="zh-CN" altLang="en-US" sz="2400" b="1">
                <a:solidFill>
                  <a:schemeClr val="bg2"/>
                </a:solidFill>
                <a:latin typeface="华文新魏" panose="02010800040101010101" pitchFamily="2" charset="-122"/>
                <a:ea typeface="华文新魏" panose="02010800040101010101" pitchFamily="2" charset="-122"/>
              </a:rPr>
              <a:t>局</a:t>
            </a:r>
            <a:endParaRPr kumimoji="0" lang="zh-CN" altLang="en-US" sz="2400" b="1">
              <a:solidFill>
                <a:schemeClr val="bg2"/>
              </a:solidFill>
              <a:latin typeface="华文新魏" panose="02010800040101010101" pitchFamily="2" charset="-122"/>
              <a:ea typeface="华文新魏" panose="02010800040101010101" pitchFamily="2" charset="-122"/>
            </a:endParaRPr>
          </a:p>
          <a:p>
            <a:pPr algn="ctr" eaLnBrk="1" hangingPunct="1">
              <a:spcBef>
                <a:spcPct val="0"/>
              </a:spcBef>
              <a:buClr>
                <a:schemeClr val="folHlink"/>
              </a:buClr>
              <a:buSzPct val="60000"/>
              <a:buFont typeface="Wingdings" panose="05000000000000000000" pitchFamily="2" charset="2"/>
              <a:buNone/>
            </a:pPr>
            <a:r>
              <a:rPr kumimoji="0" lang="en-US" altLang="zh-CN" sz="2400" b="1">
                <a:solidFill>
                  <a:schemeClr val="bg2"/>
                </a:solidFill>
                <a:latin typeface="华文新魏" panose="02010800040101010101" pitchFamily="2" charset="-122"/>
                <a:ea typeface="华文新魏" panose="02010800040101010101" pitchFamily="2" charset="-122"/>
              </a:rPr>
              <a:t>E</a:t>
            </a:r>
            <a:endParaRPr kumimoji="0" lang="en-US" altLang="zh-CN" sz="2400" b="1">
              <a:solidFill>
                <a:schemeClr val="bg2"/>
              </a:solidFill>
              <a:latin typeface="华文新魏" panose="02010800040101010101" pitchFamily="2" charset="-122"/>
              <a:ea typeface="华文新魏" panose="02010800040101010101" pitchFamily="2" charset="-122"/>
            </a:endParaRPr>
          </a:p>
          <a:p>
            <a:pPr algn="ctr" eaLnBrk="1" hangingPunct="1">
              <a:spcBef>
                <a:spcPct val="0"/>
              </a:spcBef>
              <a:buClr>
                <a:schemeClr val="folHlink"/>
              </a:buClr>
              <a:buSzPct val="60000"/>
              <a:buFont typeface="Wingdings" panose="05000000000000000000" pitchFamily="2" charset="2"/>
              <a:buNone/>
            </a:pPr>
            <a:r>
              <a:rPr kumimoji="0" lang="en-US" altLang="zh-CN" sz="2400" b="1">
                <a:solidFill>
                  <a:schemeClr val="bg2"/>
                </a:solidFill>
                <a:latin typeface="华文新魏" panose="02010800040101010101" pitchFamily="2" charset="-122"/>
                <a:ea typeface="华文新魏" panose="02010800040101010101" pitchFamily="2" charset="-122"/>
              </a:rPr>
              <a:t>|</a:t>
            </a:r>
            <a:endParaRPr kumimoji="0" lang="en-US" altLang="zh-CN" sz="2400" b="1">
              <a:solidFill>
                <a:schemeClr val="bg2"/>
              </a:solidFill>
              <a:latin typeface="华文新魏" panose="02010800040101010101" pitchFamily="2" charset="-122"/>
              <a:ea typeface="华文新魏" panose="02010800040101010101" pitchFamily="2" charset="-122"/>
            </a:endParaRPr>
          </a:p>
          <a:p>
            <a:pPr algn="ctr" eaLnBrk="1" hangingPunct="1">
              <a:spcBef>
                <a:spcPct val="0"/>
              </a:spcBef>
              <a:buClr>
                <a:schemeClr val="folHlink"/>
              </a:buClr>
              <a:buSzPct val="60000"/>
              <a:buFont typeface="Wingdings" panose="05000000000000000000" pitchFamily="2" charset="2"/>
              <a:buNone/>
            </a:pPr>
            <a:r>
              <a:rPr kumimoji="0" lang="en-US" altLang="zh-CN" sz="2400" b="1">
                <a:solidFill>
                  <a:schemeClr val="bg2"/>
                </a:solidFill>
                <a:latin typeface="华文新魏" panose="02010800040101010101" pitchFamily="2" charset="-122"/>
                <a:ea typeface="华文新魏" panose="02010800040101010101" pitchFamily="2" charset="-122"/>
              </a:rPr>
              <a:t>R</a:t>
            </a:r>
            <a:endParaRPr kumimoji="0" lang="en-US" altLang="zh-CN" sz="2400" b="1">
              <a:solidFill>
                <a:schemeClr val="bg2"/>
              </a:solidFill>
              <a:latin typeface="华文新魏" panose="02010800040101010101" pitchFamily="2" charset="-122"/>
              <a:ea typeface="华文新魏" panose="02010800040101010101" pitchFamily="2" charset="-122"/>
            </a:endParaRPr>
          </a:p>
          <a:p>
            <a:pPr algn="ctr" eaLnBrk="1" hangingPunct="1">
              <a:spcBef>
                <a:spcPct val="0"/>
              </a:spcBef>
              <a:buClr>
                <a:schemeClr val="folHlink"/>
              </a:buClr>
              <a:buSzPct val="60000"/>
              <a:buFont typeface="Wingdings" panose="05000000000000000000" pitchFamily="2" charset="2"/>
              <a:buNone/>
            </a:pPr>
            <a:r>
              <a:rPr kumimoji="0" lang="zh-CN" altLang="en-US" sz="2400" b="1">
                <a:solidFill>
                  <a:schemeClr val="bg2"/>
                </a:solidFill>
                <a:latin typeface="华文新魏" panose="02010800040101010101" pitchFamily="2" charset="-122"/>
                <a:ea typeface="华文新魏" panose="02010800040101010101" pitchFamily="2" charset="-122"/>
              </a:rPr>
              <a:t>模型</a:t>
            </a:r>
            <a:endParaRPr kumimoji="0" lang="zh-CN" altLang="en-US" sz="2400" b="1">
              <a:solidFill>
                <a:schemeClr val="bg2"/>
              </a:solidFill>
              <a:latin typeface="华文新魏" panose="02010800040101010101" pitchFamily="2" charset="-122"/>
              <a:ea typeface="华文新魏" panose="02010800040101010101" pitchFamily="2" charset="-122"/>
            </a:endParaRPr>
          </a:p>
          <a:p>
            <a:pPr algn="ctr" eaLnBrk="1" hangingPunct="1">
              <a:spcBef>
                <a:spcPct val="0"/>
              </a:spcBef>
              <a:buClr>
                <a:schemeClr val="folHlink"/>
              </a:buClr>
              <a:buSzPct val="60000"/>
              <a:buFont typeface="Wingdings" panose="05000000000000000000" pitchFamily="2" charset="2"/>
              <a:buNone/>
            </a:pPr>
            <a:r>
              <a:rPr kumimoji="0" lang="zh-CN" altLang="en-US" sz="2400" b="1">
                <a:solidFill>
                  <a:schemeClr val="bg2"/>
                </a:solidFill>
                <a:latin typeface="华文新魏" panose="02010800040101010101" pitchFamily="2" charset="-122"/>
                <a:ea typeface="华文新魏" panose="02010800040101010101" pitchFamily="2" charset="-122"/>
              </a:rPr>
              <a:t>设</a:t>
            </a:r>
            <a:endParaRPr kumimoji="0" lang="zh-CN" altLang="en-US" sz="2400" b="1">
              <a:solidFill>
                <a:schemeClr val="bg2"/>
              </a:solidFill>
              <a:latin typeface="华文新魏" panose="02010800040101010101" pitchFamily="2" charset="-122"/>
              <a:ea typeface="华文新魏" panose="02010800040101010101" pitchFamily="2" charset="-122"/>
            </a:endParaRPr>
          </a:p>
          <a:p>
            <a:pPr algn="ctr" eaLnBrk="1" hangingPunct="1">
              <a:spcBef>
                <a:spcPct val="0"/>
              </a:spcBef>
              <a:buClr>
                <a:schemeClr val="folHlink"/>
              </a:buClr>
              <a:buSzPct val="60000"/>
              <a:buFont typeface="Wingdings" panose="05000000000000000000" pitchFamily="2" charset="2"/>
              <a:buNone/>
            </a:pPr>
            <a:r>
              <a:rPr kumimoji="0" lang="zh-CN" altLang="en-US" sz="2400" b="1">
                <a:solidFill>
                  <a:schemeClr val="bg2"/>
                </a:solidFill>
                <a:latin typeface="华文新魏" panose="02010800040101010101" pitchFamily="2" charset="-122"/>
                <a:ea typeface="华文新魏" panose="02010800040101010101" pitchFamily="2" charset="-122"/>
              </a:rPr>
              <a:t>计</a:t>
            </a:r>
            <a:endParaRPr kumimoji="0" lang="zh-CN" altLang="en-US" sz="2800" b="1">
              <a:solidFill>
                <a:schemeClr val="bg2"/>
              </a:solidFill>
              <a:latin typeface="华文新魏" panose="02010800040101010101" pitchFamily="2" charset="-122"/>
              <a:ea typeface="华文新魏" panose="02010800040101010101" pitchFamily="2" charset="-122"/>
            </a:endParaRPr>
          </a:p>
        </p:txBody>
      </p:sp>
      <p:sp>
        <p:nvSpPr>
          <p:cNvPr id="85005" name="AutoShape 16"/>
          <p:cNvSpPr>
            <a:spLocks noChangeArrowheads="1"/>
          </p:cNvSpPr>
          <p:nvPr/>
        </p:nvSpPr>
        <p:spPr bwMode="auto">
          <a:xfrm>
            <a:off x="2000250" y="4549775"/>
            <a:ext cx="4648200" cy="877888"/>
          </a:xfrm>
          <a:prstGeom prst="diamond">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0" tIns="0" rIns="0" bIns="0" anchor="ctr">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还有未合并的</a:t>
            </a:r>
            <a:endParaRPr kumimoji="0" lang="zh-CN" altLang="en-US" sz="2400">
              <a:solidFill>
                <a:schemeClr val="bg2"/>
              </a:solidFill>
              <a:latin typeface="华文新魏" panose="02010800040101010101" pitchFamily="2" charset="-122"/>
              <a:ea typeface="华文新魏" panose="02010800040101010101" pitchFamily="2" charset="-122"/>
            </a:endParaRPr>
          </a:p>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局部模型？</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5006" name="AutoShape 17"/>
          <p:cNvSpPr>
            <a:spLocks noChangeArrowheads="1"/>
          </p:cNvSpPr>
          <p:nvPr/>
        </p:nvSpPr>
        <p:spPr bwMode="auto">
          <a:xfrm>
            <a:off x="4191000" y="4160838"/>
            <a:ext cx="381000" cy="314325"/>
          </a:xfrm>
          <a:prstGeom prst="downArrow">
            <a:avLst>
              <a:gd name="adj1" fmla="val 50000"/>
              <a:gd name="adj2" fmla="val 25000"/>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5007" name="Rectangle 18"/>
          <p:cNvSpPr>
            <a:spLocks noChangeArrowheads="1"/>
          </p:cNvSpPr>
          <p:nvPr/>
        </p:nvSpPr>
        <p:spPr bwMode="auto">
          <a:xfrm>
            <a:off x="3152775" y="5748338"/>
            <a:ext cx="2479675" cy="430212"/>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全局</a:t>
            </a:r>
            <a:r>
              <a:rPr kumimoji="0" lang="en-US" altLang="zh-CN" sz="2400">
                <a:solidFill>
                  <a:schemeClr val="bg2"/>
                </a:solidFill>
                <a:latin typeface="华文新魏" panose="02010800040101010101" pitchFamily="2" charset="-122"/>
                <a:ea typeface="华文新魏" panose="02010800040101010101" pitchFamily="2" charset="-122"/>
              </a:rPr>
              <a:t>E-R</a:t>
            </a:r>
            <a:r>
              <a:rPr kumimoji="0" lang="zh-CN" altLang="en-US" sz="2400">
                <a:solidFill>
                  <a:schemeClr val="bg2"/>
                </a:solidFill>
                <a:latin typeface="华文新魏" panose="02010800040101010101" pitchFamily="2" charset="-122"/>
                <a:ea typeface="华文新魏" panose="02010800040101010101" pitchFamily="2" charset="-122"/>
              </a:rPr>
              <a:t>模型优化</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5008" name="AutoShape 19"/>
          <p:cNvSpPr>
            <a:spLocks noChangeArrowheads="1"/>
          </p:cNvSpPr>
          <p:nvPr/>
        </p:nvSpPr>
        <p:spPr bwMode="auto">
          <a:xfrm>
            <a:off x="4162425" y="5432425"/>
            <a:ext cx="381000" cy="312738"/>
          </a:xfrm>
          <a:prstGeom prst="downArrow">
            <a:avLst>
              <a:gd name="adj1" fmla="val 50000"/>
              <a:gd name="adj2" fmla="val 25000"/>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无</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5009" name="Rectangle 22"/>
          <p:cNvSpPr>
            <a:spLocks noChangeArrowheads="1"/>
          </p:cNvSpPr>
          <p:nvPr/>
        </p:nvSpPr>
        <p:spPr bwMode="auto">
          <a:xfrm>
            <a:off x="6705600" y="4878388"/>
            <a:ext cx="609600" cy="188912"/>
          </a:xfrm>
          <a:prstGeom prst="rect">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5010" name="Rectangle 23"/>
          <p:cNvSpPr>
            <a:spLocks noChangeArrowheads="1"/>
          </p:cNvSpPr>
          <p:nvPr/>
        </p:nvSpPr>
        <p:spPr bwMode="auto">
          <a:xfrm>
            <a:off x="7086600" y="3371850"/>
            <a:ext cx="228600" cy="1695450"/>
          </a:xfrm>
          <a:prstGeom prst="rect">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有</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5011" name="AutoShape 24"/>
          <p:cNvSpPr>
            <a:spLocks noChangeArrowheads="1"/>
          </p:cNvSpPr>
          <p:nvPr/>
        </p:nvSpPr>
        <p:spPr bwMode="auto">
          <a:xfrm>
            <a:off x="6096000" y="3121025"/>
            <a:ext cx="1219200" cy="376238"/>
          </a:xfrm>
          <a:prstGeom prst="leftArrow">
            <a:avLst>
              <a:gd name="adj1" fmla="val 50000"/>
              <a:gd name="adj2" fmla="val 80968"/>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a:xfrm>
            <a:off x="685800" y="228600"/>
            <a:ext cx="7793038" cy="936625"/>
          </a:xfrm>
        </p:spPr>
        <p:txBody>
          <a:bodyPr/>
          <a:lstStyle/>
          <a:p>
            <a:pPr eaLnBrk="1" hangingPunct="1"/>
            <a:r>
              <a:rPr lang="zh-CN" altLang="en-US" smtClean="0"/>
              <a:t>概念数据库设计过程-消除冲突</a:t>
            </a:r>
            <a:endParaRPr lang="zh-CN" altLang="en-US" smtClean="0"/>
          </a:p>
        </p:txBody>
      </p:sp>
      <p:sp>
        <p:nvSpPr>
          <p:cNvPr id="86021" name="Rectangle 3"/>
          <p:cNvSpPr>
            <a:spLocks noGrp="1" noChangeArrowheads="1"/>
          </p:cNvSpPr>
          <p:nvPr>
            <p:ph idx="1"/>
          </p:nvPr>
        </p:nvSpPr>
        <p:spPr>
          <a:xfrm>
            <a:off x="228600" y="1443038"/>
            <a:ext cx="8726488" cy="5257800"/>
          </a:xfrm>
        </p:spPr>
        <p:txBody>
          <a:bodyPr/>
          <a:lstStyle/>
          <a:p>
            <a:pPr eaLnBrk="1" hangingPunct="1">
              <a:lnSpc>
                <a:spcPct val="90000"/>
              </a:lnSpc>
            </a:pPr>
            <a:r>
              <a:rPr lang="zh-CN" altLang="en-US" sz="2400" smtClean="0">
                <a:latin typeface="华文新魏" panose="02010800040101010101" pitchFamily="2" charset="-122"/>
                <a:ea typeface="华文新魏" panose="02010800040101010101" pitchFamily="2" charset="-122"/>
              </a:rPr>
              <a:t>属性冲突</a:t>
            </a:r>
            <a:endParaRPr lang="zh-CN" altLang="en-US" sz="240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sz="2000" smtClean="0">
                <a:latin typeface="华文新魏" panose="02010800040101010101" pitchFamily="2" charset="-122"/>
              </a:rPr>
              <a:t>属性域的冲突：属性的类型、取值范围不同</a:t>
            </a:r>
            <a:endParaRPr lang="zh-CN" altLang="en-US" sz="2000" smtClean="0">
              <a:latin typeface="华文新魏" panose="02010800040101010101" pitchFamily="2" charset="-122"/>
            </a:endParaRPr>
          </a:p>
          <a:p>
            <a:pPr lvl="2" eaLnBrk="1" hangingPunct="1">
              <a:lnSpc>
                <a:spcPct val="90000"/>
              </a:lnSpc>
            </a:pPr>
            <a:r>
              <a:rPr lang="zh-CN" altLang="en-US" smtClean="0">
                <a:latin typeface="华文新魏" panose="02010800040101010101" pitchFamily="2" charset="-122"/>
              </a:rPr>
              <a:t>如不同学校的学号编码方式不同</a:t>
            </a:r>
            <a:endParaRPr lang="zh-CN" altLang="en-US" smtClean="0">
              <a:latin typeface="华文新魏" panose="02010800040101010101" pitchFamily="2" charset="-122"/>
            </a:endParaRPr>
          </a:p>
          <a:p>
            <a:pPr lvl="1" eaLnBrk="1" hangingPunct="1">
              <a:lnSpc>
                <a:spcPct val="90000"/>
              </a:lnSpc>
            </a:pPr>
            <a:r>
              <a:rPr lang="zh-CN" altLang="en-US" sz="2000" smtClean="0">
                <a:latin typeface="华文新魏" panose="02010800040101010101" pitchFamily="2" charset="-122"/>
              </a:rPr>
              <a:t>属性取值单位冲突</a:t>
            </a:r>
            <a:endParaRPr lang="zh-CN" altLang="en-US" sz="2000" smtClean="0">
              <a:latin typeface="华文新魏" panose="02010800040101010101" pitchFamily="2" charset="-122"/>
            </a:endParaRPr>
          </a:p>
          <a:p>
            <a:pPr lvl="2" eaLnBrk="1" hangingPunct="1">
              <a:lnSpc>
                <a:spcPct val="90000"/>
              </a:lnSpc>
            </a:pPr>
            <a:r>
              <a:rPr lang="zh-CN" altLang="en-US" smtClean="0">
                <a:latin typeface="华文新魏" panose="02010800040101010101" pitchFamily="2" charset="-122"/>
              </a:rPr>
              <a:t>如重量分别采用磅、千克</a:t>
            </a:r>
            <a:endParaRPr lang="zh-CN" altLang="en-US" smtClean="0">
              <a:latin typeface="华文新魏" panose="02010800040101010101" pitchFamily="2" charset="-122"/>
            </a:endParaRPr>
          </a:p>
          <a:p>
            <a:pPr eaLnBrk="1" hangingPunct="1">
              <a:lnSpc>
                <a:spcPct val="90000"/>
              </a:lnSpc>
            </a:pPr>
            <a:r>
              <a:rPr lang="zh-CN" altLang="en-US" sz="2400" smtClean="0">
                <a:latin typeface="华文新魏" panose="02010800040101010101" pitchFamily="2" charset="-122"/>
                <a:ea typeface="华文新魏" panose="02010800040101010101" pitchFamily="2" charset="-122"/>
              </a:rPr>
              <a:t>命名冲突</a:t>
            </a:r>
            <a:endParaRPr lang="zh-CN" altLang="en-US" sz="240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sz="2000" smtClean="0">
                <a:latin typeface="华文新魏" panose="02010800040101010101" pitchFamily="2" charset="-122"/>
              </a:rPr>
              <a:t>同名异义：不同意义的对象具有相同的名字</a:t>
            </a:r>
            <a:endParaRPr lang="zh-CN" altLang="en-US" sz="2000" smtClean="0">
              <a:latin typeface="华文新魏" panose="02010800040101010101" pitchFamily="2" charset="-122"/>
            </a:endParaRPr>
          </a:p>
          <a:p>
            <a:pPr lvl="1" eaLnBrk="1" hangingPunct="1">
              <a:lnSpc>
                <a:spcPct val="90000"/>
              </a:lnSpc>
            </a:pPr>
            <a:r>
              <a:rPr lang="zh-CN" altLang="en-US" sz="2000" smtClean="0">
                <a:latin typeface="华文新魏" panose="02010800040101010101" pitchFamily="2" charset="-122"/>
              </a:rPr>
              <a:t>异名同义：同一意义的对象具有不同的名字</a:t>
            </a:r>
            <a:endParaRPr lang="en-US" altLang="zh-CN" sz="2000" smtClean="0">
              <a:latin typeface="华文新魏" panose="02010800040101010101" pitchFamily="2" charset="-122"/>
            </a:endParaRPr>
          </a:p>
          <a:p>
            <a:pPr eaLnBrk="1" hangingPunct="1">
              <a:lnSpc>
                <a:spcPct val="90000"/>
              </a:lnSpc>
            </a:pPr>
            <a:r>
              <a:rPr lang="zh-CN" altLang="en-US" sz="2400" smtClean="0">
                <a:latin typeface="华文新魏" panose="02010800040101010101" pitchFamily="2" charset="-122"/>
                <a:ea typeface="华文新魏" panose="02010800040101010101" pitchFamily="2" charset="-122"/>
              </a:rPr>
              <a:t>结构冲突</a:t>
            </a:r>
            <a:endParaRPr lang="zh-CN" altLang="en-US" sz="240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sz="2000" smtClean="0">
                <a:latin typeface="华文新魏" panose="02010800040101010101" pitchFamily="2" charset="-122"/>
              </a:rPr>
              <a:t>同一对象在不同应用中的抽象不同</a:t>
            </a:r>
            <a:endParaRPr lang="zh-CN" altLang="en-US" sz="2000" smtClean="0">
              <a:latin typeface="华文新魏" panose="02010800040101010101" pitchFamily="2" charset="-122"/>
            </a:endParaRPr>
          </a:p>
          <a:p>
            <a:pPr lvl="2" eaLnBrk="1" hangingPunct="1">
              <a:lnSpc>
                <a:spcPct val="90000"/>
              </a:lnSpc>
            </a:pPr>
            <a:r>
              <a:rPr lang="zh-CN" altLang="en-US" smtClean="0">
                <a:latin typeface="华文新魏" panose="02010800040101010101" pitchFamily="2" charset="-122"/>
              </a:rPr>
              <a:t>如职工在某应用中是实体，在另一应用中则抽象为属性</a:t>
            </a:r>
            <a:endParaRPr lang="zh-CN" altLang="en-US" smtClean="0">
              <a:latin typeface="华文新魏" panose="02010800040101010101" pitchFamily="2" charset="-122"/>
            </a:endParaRPr>
          </a:p>
          <a:p>
            <a:pPr lvl="1" eaLnBrk="1" hangingPunct="1">
              <a:lnSpc>
                <a:spcPct val="90000"/>
              </a:lnSpc>
            </a:pPr>
            <a:r>
              <a:rPr lang="zh-CN" altLang="en-US" sz="2000" smtClean="0">
                <a:latin typeface="华文新魏" panose="02010800040101010101" pitchFamily="2" charset="-122"/>
              </a:rPr>
              <a:t>同一实体在不同</a:t>
            </a:r>
            <a:r>
              <a:rPr lang="en-US" altLang="zh-CN" sz="2000" smtClean="0">
                <a:latin typeface="华文新魏" panose="02010800040101010101" pitchFamily="2" charset="-122"/>
              </a:rPr>
              <a:t>E-R</a:t>
            </a:r>
            <a:r>
              <a:rPr lang="zh-CN" altLang="en-US" sz="2000" smtClean="0">
                <a:latin typeface="华文新魏" panose="02010800040101010101" pitchFamily="2" charset="-122"/>
              </a:rPr>
              <a:t>图中属性组成不同</a:t>
            </a:r>
            <a:endParaRPr lang="zh-CN" altLang="en-US" sz="2000" smtClean="0">
              <a:latin typeface="华文新魏" panose="02010800040101010101" pitchFamily="2" charset="-122"/>
            </a:endParaRPr>
          </a:p>
          <a:p>
            <a:pPr lvl="1" eaLnBrk="1" hangingPunct="1">
              <a:lnSpc>
                <a:spcPct val="90000"/>
              </a:lnSpc>
            </a:pPr>
            <a:r>
              <a:rPr lang="zh-CN" altLang="en-US" sz="2000" smtClean="0">
                <a:latin typeface="华文新魏" panose="02010800040101010101" pitchFamily="2" charset="-122"/>
              </a:rPr>
              <a:t>实体之间的联系在不同</a:t>
            </a:r>
            <a:r>
              <a:rPr lang="en-US" altLang="zh-CN" sz="2000" smtClean="0">
                <a:latin typeface="华文新魏" panose="02010800040101010101" pitchFamily="2" charset="-122"/>
              </a:rPr>
              <a:t>E-R</a:t>
            </a:r>
            <a:r>
              <a:rPr lang="zh-CN" altLang="en-US" sz="2000" smtClean="0">
                <a:latin typeface="华文新魏" panose="02010800040101010101" pitchFamily="2" charset="-122"/>
              </a:rPr>
              <a:t>图中呈现不同的类型</a:t>
            </a:r>
            <a:endParaRPr lang="zh-CN" altLang="en-US" sz="1600"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p:cNvSpPr>
            <a:spLocks noGrp="1" noChangeArrowheads="1"/>
          </p:cNvSpPr>
          <p:nvPr>
            <p:ph type="title"/>
          </p:nvPr>
        </p:nvSpPr>
        <p:spPr>
          <a:xfrm>
            <a:off x="685800" y="228600"/>
            <a:ext cx="7793038" cy="936625"/>
          </a:xfrm>
        </p:spPr>
        <p:txBody>
          <a:bodyPr/>
          <a:lstStyle/>
          <a:p>
            <a:pPr eaLnBrk="1" hangingPunct="1"/>
            <a:r>
              <a:rPr lang="zh-CN" altLang="en-US" smtClean="0"/>
              <a:t>概念数据库设计过程</a:t>
            </a:r>
            <a:endParaRPr lang="zh-CN" altLang="en-US" smtClean="0"/>
          </a:p>
        </p:txBody>
      </p:sp>
      <p:sp>
        <p:nvSpPr>
          <p:cNvPr id="87045" name="Rectangle 6"/>
          <p:cNvSpPr>
            <a:spLocks noChangeArrowheads="1"/>
          </p:cNvSpPr>
          <p:nvPr/>
        </p:nvSpPr>
        <p:spPr bwMode="auto">
          <a:xfrm>
            <a:off x="3386341" y="2780048"/>
            <a:ext cx="2028418" cy="429542"/>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合并实体类型</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7046" name="Rectangle 7"/>
          <p:cNvSpPr>
            <a:spLocks noChangeArrowheads="1"/>
          </p:cNvSpPr>
          <p:nvPr/>
        </p:nvSpPr>
        <p:spPr bwMode="auto">
          <a:xfrm>
            <a:off x="3390900" y="3786188"/>
            <a:ext cx="2019300" cy="430212"/>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消除冗余属性</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7047" name="Rectangle 8"/>
          <p:cNvSpPr>
            <a:spLocks noChangeArrowheads="1"/>
          </p:cNvSpPr>
          <p:nvPr/>
        </p:nvSpPr>
        <p:spPr bwMode="auto">
          <a:xfrm>
            <a:off x="3392488" y="4762500"/>
            <a:ext cx="2014537" cy="430213"/>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消除冗余联系</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7048" name="AutoShape 9"/>
          <p:cNvSpPr>
            <a:spLocks noChangeArrowheads="1"/>
          </p:cNvSpPr>
          <p:nvPr/>
        </p:nvSpPr>
        <p:spPr bwMode="auto">
          <a:xfrm>
            <a:off x="4191000" y="2105025"/>
            <a:ext cx="381000" cy="603250"/>
          </a:xfrm>
          <a:prstGeom prst="downArrow">
            <a:avLst>
              <a:gd name="adj1" fmla="val 50000"/>
              <a:gd name="adj2" fmla="val 39561"/>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7049" name="AutoShape 10"/>
          <p:cNvSpPr>
            <a:spLocks noChangeArrowheads="1"/>
          </p:cNvSpPr>
          <p:nvPr/>
        </p:nvSpPr>
        <p:spPr bwMode="auto">
          <a:xfrm>
            <a:off x="4191000" y="3182938"/>
            <a:ext cx="381000" cy="531812"/>
          </a:xfrm>
          <a:prstGeom prst="downArrow">
            <a:avLst>
              <a:gd name="adj1" fmla="val 50000"/>
              <a:gd name="adj2" fmla="val 34876"/>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7050" name="AutoShape 11"/>
          <p:cNvSpPr>
            <a:spLocks noChangeArrowheads="1"/>
          </p:cNvSpPr>
          <p:nvPr/>
        </p:nvSpPr>
        <p:spPr bwMode="auto">
          <a:xfrm>
            <a:off x="4191000" y="4179888"/>
            <a:ext cx="381000" cy="541337"/>
          </a:xfrm>
          <a:prstGeom prst="downArrow">
            <a:avLst>
              <a:gd name="adj1" fmla="val 50000"/>
              <a:gd name="adj2" fmla="val 35501"/>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
        <p:nvSpPr>
          <p:cNvPr id="87051" name="Text Box 12"/>
          <p:cNvSpPr txBox="1">
            <a:spLocks noChangeArrowheads="1"/>
          </p:cNvSpPr>
          <p:nvPr/>
        </p:nvSpPr>
        <p:spPr bwMode="auto">
          <a:xfrm>
            <a:off x="7239000" y="2286000"/>
            <a:ext cx="7620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85000"/>
              </a:lnSpc>
              <a:spcBef>
                <a:spcPct val="0"/>
              </a:spcBef>
              <a:buClr>
                <a:schemeClr val="folHlink"/>
              </a:buClr>
              <a:buSzPct val="60000"/>
              <a:buFont typeface="Wingdings" panose="05000000000000000000" pitchFamily="2" charset="2"/>
              <a:buNone/>
            </a:pPr>
            <a:r>
              <a:rPr kumimoji="0" lang="zh-CN" altLang="en-US" sz="2800" b="1">
                <a:solidFill>
                  <a:schemeClr val="bg2"/>
                </a:solidFill>
                <a:latin typeface="华文新魏" panose="02010800040101010101" pitchFamily="2" charset="-122"/>
                <a:ea typeface="华文新魏" panose="02010800040101010101" pitchFamily="2" charset="-122"/>
              </a:rPr>
              <a:t>全</a:t>
            </a:r>
            <a:endParaRPr kumimoji="0" lang="zh-CN" altLang="en-US" sz="2800" b="1">
              <a:solidFill>
                <a:schemeClr val="bg2"/>
              </a:solidFill>
              <a:latin typeface="华文新魏" panose="02010800040101010101" pitchFamily="2" charset="-122"/>
              <a:ea typeface="华文新魏" panose="02010800040101010101" pitchFamily="2" charset="-122"/>
            </a:endParaRPr>
          </a:p>
          <a:p>
            <a:pPr algn="ctr" eaLnBrk="1" hangingPunct="1">
              <a:lnSpc>
                <a:spcPct val="85000"/>
              </a:lnSpc>
              <a:spcBef>
                <a:spcPct val="0"/>
              </a:spcBef>
              <a:buClr>
                <a:schemeClr val="folHlink"/>
              </a:buClr>
              <a:buSzPct val="60000"/>
              <a:buFont typeface="Wingdings" panose="05000000000000000000" pitchFamily="2" charset="2"/>
              <a:buNone/>
            </a:pPr>
            <a:r>
              <a:rPr kumimoji="0" lang="zh-CN" altLang="en-US" sz="2800" b="1">
                <a:solidFill>
                  <a:schemeClr val="bg2"/>
                </a:solidFill>
                <a:latin typeface="华文新魏" panose="02010800040101010101" pitchFamily="2" charset="-122"/>
                <a:ea typeface="华文新魏" panose="02010800040101010101" pitchFamily="2" charset="-122"/>
              </a:rPr>
              <a:t>局</a:t>
            </a:r>
            <a:endParaRPr kumimoji="0" lang="zh-CN" altLang="en-US" sz="2800" b="1">
              <a:solidFill>
                <a:schemeClr val="bg2"/>
              </a:solidFill>
              <a:latin typeface="华文新魏" panose="02010800040101010101" pitchFamily="2" charset="-122"/>
              <a:ea typeface="华文新魏" panose="02010800040101010101" pitchFamily="2" charset="-122"/>
            </a:endParaRPr>
          </a:p>
          <a:p>
            <a:pPr algn="ctr" eaLnBrk="1" hangingPunct="1">
              <a:lnSpc>
                <a:spcPct val="85000"/>
              </a:lnSpc>
              <a:spcBef>
                <a:spcPct val="0"/>
              </a:spcBef>
              <a:buClr>
                <a:schemeClr val="folHlink"/>
              </a:buClr>
              <a:buSzPct val="60000"/>
              <a:buFont typeface="Wingdings" panose="05000000000000000000" pitchFamily="2" charset="2"/>
              <a:buNone/>
            </a:pPr>
            <a:r>
              <a:rPr kumimoji="0" lang="en-US" altLang="zh-CN" sz="2800" b="1">
                <a:solidFill>
                  <a:schemeClr val="bg2"/>
                </a:solidFill>
                <a:latin typeface="华文新魏" panose="02010800040101010101" pitchFamily="2" charset="-122"/>
                <a:ea typeface="华文新魏" panose="02010800040101010101" pitchFamily="2" charset="-122"/>
              </a:rPr>
              <a:t>E</a:t>
            </a:r>
            <a:endParaRPr kumimoji="0" lang="en-US" altLang="zh-CN" sz="2800" b="1">
              <a:solidFill>
                <a:schemeClr val="bg2"/>
              </a:solidFill>
              <a:latin typeface="华文新魏" panose="02010800040101010101" pitchFamily="2" charset="-122"/>
              <a:ea typeface="华文新魏" panose="02010800040101010101" pitchFamily="2" charset="-122"/>
            </a:endParaRPr>
          </a:p>
          <a:p>
            <a:pPr algn="ctr" eaLnBrk="1" hangingPunct="1">
              <a:lnSpc>
                <a:spcPct val="85000"/>
              </a:lnSpc>
              <a:spcBef>
                <a:spcPct val="0"/>
              </a:spcBef>
              <a:buClr>
                <a:schemeClr val="folHlink"/>
              </a:buClr>
              <a:buSzPct val="60000"/>
              <a:buFont typeface="Wingdings" panose="05000000000000000000" pitchFamily="2" charset="2"/>
              <a:buNone/>
            </a:pPr>
            <a:r>
              <a:rPr kumimoji="0" lang="en-US" altLang="zh-CN" sz="2800" b="1">
                <a:solidFill>
                  <a:schemeClr val="bg2"/>
                </a:solidFill>
                <a:latin typeface="华文新魏" panose="02010800040101010101" pitchFamily="2" charset="-122"/>
                <a:ea typeface="华文新魏" panose="02010800040101010101" pitchFamily="2" charset="-122"/>
              </a:rPr>
              <a:t>|</a:t>
            </a:r>
            <a:endParaRPr kumimoji="0" lang="en-US" altLang="zh-CN" sz="2800" b="1">
              <a:solidFill>
                <a:schemeClr val="bg2"/>
              </a:solidFill>
              <a:latin typeface="华文新魏" panose="02010800040101010101" pitchFamily="2" charset="-122"/>
              <a:ea typeface="华文新魏" panose="02010800040101010101" pitchFamily="2" charset="-122"/>
            </a:endParaRPr>
          </a:p>
          <a:p>
            <a:pPr algn="ctr" eaLnBrk="1" hangingPunct="1">
              <a:lnSpc>
                <a:spcPct val="85000"/>
              </a:lnSpc>
              <a:spcBef>
                <a:spcPct val="0"/>
              </a:spcBef>
              <a:buClr>
                <a:schemeClr val="folHlink"/>
              </a:buClr>
              <a:buSzPct val="60000"/>
              <a:buFont typeface="Wingdings" panose="05000000000000000000" pitchFamily="2" charset="2"/>
              <a:buNone/>
            </a:pPr>
            <a:r>
              <a:rPr kumimoji="0" lang="en-US" altLang="zh-CN" sz="2800" b="1">
                <a:solidFill>
                  <a:schemeClr val="bg2"/>
                </a:solidFill>
                <a:latin typeface="华文新魏" panose="02010800040101010101" pitchFamily="2" charset="-122"/>
                <a:ea typeface="华文新魏" panose="02010800040101010101" pitchFamily="2" charset="-122"/>
              </a:rPr>
              <a:t>R</a:t>
            </a:r>
            <a:endParaRPr kumimoji="0" lang="en-US" altLang="zh-CN" sz="2800" b="1">
              <a:solidFill>
                <a:schemeClr val="bg2"/>
              </a:solidFill>
              <a:latin typeface="华文新魏" panose="02010800040101010101" pitchFamily="2" charset="-122"/>
              <a:ea typeface="华文新魏" panose="02010800040101010101" pitchFamily="2" charset="-122"/>
            </a:endParaRPr>
          </a:p>
          <a:p>
            <a:pPr algn="ctr" eaLnBrk="1" hangingPunct="1">
              <a:lnSpc>
                <a:spcPct val="85000"/>
              </a:lnSpc>
              <a:spcBef>
                <a:spcPct val="0"/>
              </a:spcBef>
              <a:buClr>
                <a:schemeClr val="folHlink"/>
              </a:buClr>
              <a:buSzPct val="60000"/>
              <a:buFont typeface="Wingdings" panose="05000000000000000000" pitchFamily="2" charset="2"/>
              <a:buNone/>
            </a:pPr>
            <a:r>
              <a:rPr kumimoji="0" lang="zh-CN" altLang="en-US" sz="2800" b="1">
                <a:solidFill>
                  <a:schemeClr val="bg2"/>
                </a:solidFill>
                <a:latin typeface="华文新魏" panose="02010800040101010101" pitchFamily="2" charset="-122"/>
                <a:ea typeface="华文新魏" panose="02010800040101010101" pitchFamily="2" charset="-122"/>
              </a:rPr>
              <a:t>模型</a:t>
            </a:r>
            <a:endParaRPr kumimoji="0" lang="zh-CN" altLang="en-US" sz="2800" b="1">
              <a:solidFill>
                <a:schemeClr val="bg2"/>
              </a:solidFill>
              <a:latin typeface="华文新魏" panose="02010800040101010101" pitchFamily="2" charset="-122"/>
              <a:ea typeface="华文新魏" panose="02010800040101010101" pitchFamily="2" charset="-122"/>
            </a:endParaRPr>
          </a:p>
          <a:p>
            <a:pPr algn="ctr" eaLnBrk="1" hangingPunct="1">
              <a:lnSpc>
                <a:spcPct val="85000"/>
              </a:lnSpc>
              <a:spcBef>
                <a:spcPct val="0"/>
              </a:spcBef>
              <a:buClr>
                <a:schemeClr val="folHlink"/>
              </a:buClr>
              <a:buSzPct val="60000"/>
              <a:buFont typeface="Wingdings" panose="05000000000000000000" pitchFamily="2" charset="2"/>
              <a:buNone/>
            </a:pPr>
            <a:r>
              <a:rPr kumimoji="0" lang="zh-CN" altLang="en-US" sz="2800" b="1">
                <a:solidFill>
                  <a:schemeClr val="bg2"/>
                </a:solidFill>
                <a:latin typeface="华文新魏" panose="02010800040101010101" pitchFamily="2" charset="-122"/>
                <a:ea typeface="华文新魏" panose="02010800040101010101" pitchFamily="2" charset="-122"/>
              </a:rPr>
              <a:t>优</a:t>
            </a:r>
            <a:endParaRPr kumimoji="0" lang="zh-CN" altLang="en-US" sz="2800" b="1">
              <a:solidFill>
                <a:schemeClr val="bg2"/>
              </a:solidFill>
              <a:latin typeface="华文新魏" panose="02010800040101010101" pitchFamily="2" charset="-122"/>
              <a:ea typeface="华文新魏" panose="02010800040101010101" pitchFamily="2" charset="-122"/>
            </a:endParaRPr>
          </a:p>
          <a:p>
            <a:pPr algn="ctr" eaLnBrk="1" hangingPunct="1">
              <a:lnSpc>
                <a:spcPct val="85000"/>
              </a:lnSpc>
              <a:spcBef>
                <a:spcPct val="0"/>
              </a:spcBef>
              <a:buClr>
                <a:schemeClr val="folHlink"/>
              </a:buClr>
              <a:buSzPct val="60000"/>
              <a:buFont typeface="Wingdings" panose="05000000000000000000" pitchFamily="2" charset="2"/>
              <a:buNone/>
            </a:pPr>
            <a:r>
              <a:rPr kumimoji="0" lang="zh-CN" altLang="en-US" sz="2800" b="1">
                <a:solidFill>
                  <a:schemeClr val="bg2"/>
                </a:solidFill>
                <a:latin typeface="华文新魏" panose="02010800040101010101" pitchFamily="2" charset="-122"/>
                <a:ea typeface="华文新魏" panose="02010800040101010101" pitchFamily="2" charset="-122"/>
              </a:rPr>
              <a:t>化</a:t>
            </a:r>
            <a:endParaRPr kumimoji="0" lang="zh-CN" altLang="en-US" sz="2800" b="1">
              <a:solidFill>
                <a:schemeClr val="bg2"/>
              </a:solidFill>
              <a:latin typeface="华文新魏" panose="02010800040101010101" pitchFamily="2" charset="-122"/>
              <a:ea typeface="华文新魏" panose="02010800040101010101" pitchFamily="2" charset="-122"/>
            </a:endParaRPr>
          </a:p>
        </p:txBody>
      </p:sp>
      <p:sp>
        <p:nvSpPr>
          <p:cNvPr id="87052" name="Rectangle 15"/>
          <p:cNvSpPr>
            <a:spLocks noChangeArrowheads="1"/>
          </p:cNvSpPr>
          <p:nvPr/>
        </p:nvSpPr>
        <p:spPr bwMode="auto">
          <a:xfrm>
            <a:off x="3384550" y="1700213"/>
            <a:ext cx="1862138" cy="430212"/>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全局</a:t>
            </a:r>
            <a:r>
              <a:rPr kumimoji="0" lang="en-US" altLang="zh-CN" sz="2400">
                <a:solidFill>
                  <a:schemeClr val="bg2"/>
                </a:solidFill>
                <a:latin typeface="华文新魏" panose="02010800040101010101" pitchFamily="2" charset="-122"/>
                <a:ea typeface="华文新魏" panose="02010800040101010101" pitchFamily="2" charset="-122"/>
              </a:rPr>
              <a:t>E-R</a:t>
            </a:r>
            <a:r>
              <a:rPr kumimoji="0" lang="zh-CN" altLang="en-US" sz="2400">
                <a:solidFill>
                  <a:schemeClr val="bg2"/>
                </a:solidFill>
                <a:latin typeface="华文新魏" panose="02010800040101010101" pitchFamily="2" charset="-122"/>
                <a:ea typeface="华文新魏" panose="02010800040101010101" pitchFamily="2" charset="-122"/>
              </a:rPr>
              <a:t>模型</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7053" name="Rectangle 20"/>
          <p:cNvSpPr>
            <a:spLocks noChangeArrowheads="1"/>
          </p:cNvSpPr>
          <p:nvPr/>
        </p:nvSpPr>
        <p:spPr bwMode="auto">
          <a:xfrm>
            <a:off x="3193560" y="5818523"/>
            <a:ext cx="2336194" cy="429542"/>
          </a:xfrm>
          <a:prstGeom prst="rect">
            <a:avLst/>
          </a:prstGeom>
          <a:gradFill rotWithShape="0">
            <a:gsLst>
              <a:gs pos="0">
                <a:srgbClr val="5E9EFF"/>
              </a:gs>
              <a:gs pos="39999">
                <a:srgbClr val="85C2FF"/>
              </a:gs>
              <a:gs pos="70000">
                <a:srgbClr val="C4D6EB"/>
              </a:gs>
              <a:gs pos="100000">
                <a:srgbClr val="FFEBFA"/>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5E9EFF"/>
            </a:extrusionClr>
            <a:contourClr>
              <a:srgbClr val="5E9EFF"/>
            </a:contourClr>
          </a:sp3d>
        </p:spPr>
        <p:txBody>
          <a:bodyPr wrap="none" lIns="90000" tIns="46800" rIns="90000" bIns="46800" anchor="ctr">
            <a:spAutoFit/>
            <a:flatTx/>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solidFill>
                  <a:schemeClr val="bg2"/>
                </a:solidFill>
                <a:latin typeface="华文新魏" panose="02010800040101010101" pitchFamily="2" charset="-122"/>
                <a:ea typeface="华文新魏" panose="02010800040101010101" pitchFamily="2" charset="-122"/>
              </a:rPr>
              <a:t>逻辑数据库设计</a:t>
            </a:r>
            <a:endParaRPr kumimoji="0" lang="zh-CN" altLang="en-US" sz="2400">
              <a:solidFill>
                <a:schemeClr val="bg2"/>
              </a:solidFill>
              <a:latin typeface="华文新魏" panose="02010800040101010101" pitchFamily="2" charset="-122"/>
              <a:ea typeface="华文新魏" panose="02010800040101010101" pitchFamily="2" charset="-122"/>
            </a:endParaRPr>
          </a:p>
        </p:txBody>
      </p:sp>
      <p:sp>
        <p:nvSpPr>
          <p:cNvPr id="87054" name="AutoShape 21"/>
          <p:cNvSpPr>
            <a:spLocks noChangeArrowheads="1"/>
          </p:cNvSpPr>
          <p:nvPr/>
        </p:nvSpPr>
        <p:spPr bwMode="auto">
          <a:xfrm>
            <a:off x="4191000" y="5162550"/>
            <a:ext cx="381000" cy="633413"/>
          </a:xfrm>
          <a:prstGeom prst="downArrow">
            <a:avLst>
              <a:gd name="adj1" fmla="val 50000"/>
              <a:gd name="adj2" fmla="val 41539"/>
            </a:avLst>
          </a:prstGeom>
          <a:gradFill rotWithShape="0">
            <a:gsLst>
              <a:gs pos="0">
                <a:srgbClr val="000082"/>
              </a:gs>
              <a:gs pos="30000">
                <a:srgbClr val="66008F"/>
              </a:gs>
              <a:gs pos="64999">
                <a:srgbClr val="BA0066"/>
              </a:gs>
              <a:gs pos="89999">
                <a:srgbClr val="FF0000"/>
              </a:gs>
              <a:gs pos="100000">
                <a:srgbClr val="FF8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endParaRPr kumimoji="0" lang="zh-CN" altLang="en-US" sz="2400">
              <a:latin typeface="Tahoma" panose="020B060403050404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smtClean="0"/>
              <a:t>学籍管理</a:t>
            </a:r>
            <a:endParaRPr lang="zh-CN" altLang="en-US" smtClean="0"/>
          </a:p>
        </p:txBody>
      </p:sp>
      <p:pic>
        <p:nvPicPr>
          <p:cNvPr id="88067" name="内容占位符 3"/>
          <p:cNvPicPr>
            <a:picLocks noGrp="1" noChangeAspect="1"/>
          </p:cNvPicPr>
          <p:nvPr>
            <p:ph idx="1"/>
          </p:nvPr>
        </p:nvPicPr>
        <p:blipFill>
          <a:blip r:embed="rId1">
            <a:biLevel thresh="50000"/>
            <a:grayscl/>
            <a:extLst>
              <a:ext uri="{28A0092B-C50C-407E-A947-70E740481C1C}">
                <a14:useLocalDpi xmlns:a14="http://schemas.microsoft.com/office/drawing/2010/main" val="0"/>
              </a:ext>
            </a:extLst>
          </a:blip>
          <a:srcRect l="11383" t="17464" r="15009" b="46312"/>
          <a:stretch>
            <a:fillRect/>
          </a:stretch>
        </p:blipFill>
        <p:spPr>
          <a:xfrm rot="60000">
            <a:off x="936625" y="1435100"/>
            <a:ext cx="7119938" cy="4672013"/>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sz="4000" smtClean="0"/>
              <a:t>需求分析的目标、内容和结果</a:t>
            </a:r>
            <a:endParaRPr lang="zh-CN" altLang="en-US" sz="4000" smtClean="0"/>
          </a:p>
        </p:txBody>
      </p:sp>
      <p:sp>
        <p:nvSpPr>
          <p:cNvPr id="12291" name="Rectangle 3"/>
          <p:cNvSpPr>
            <a:spLocks noGrp="1" noChangeArrowheads="1"/>
          </p:cNvSpPr>
          <p:nvPr>
            <p:ph type="body" idx="1"/>
          </p:nvPr>
        </p:nvSpPr>
        <p:spPr>
          <a:xfrm>
            <a:off x="685800" y="1243013"/>
            <a:ext cx="7772400" cy="5081587"/>
          </a:xfrm>
        </p:spPr>
        <p:txBody>
          <a:bodyPr/>
          <a:lstStyle/>
          <a:p>
            <a:pPr marL="274955" indent="-274955">
              <a:lnSpc>
                <a:spcPct val="80000"/>
              </a:lnSpc>
            </a:pPr>
            <a:r>
              <a:rPr lang="zh-CN" altLang="en-US" sz="2400" smtClean="0"/>
              <a:t>需求分析的目标</a:t>
            </a:r>
            <a:endParaRPr lang="zh-CN" altLang="en-US" sz="2400" smtClean="0"/>
          </a:p>
          <a:p>
            <a:pPr marL="625475" lvl="1" indent="-171450">
              <a:lnSpc>
                <a:spcPct val="80000"/>
              </a:lnSpc>
            </a:pPr>
            <a:r>
              <a:rPr lang="zh-CN" altLang="en-US" sz="2000" smtClean="0"/>
              <a:t>澄清用户需求</a:t>
            </a:r>
            <a:endParaRPr lang="zh-CN" altLang="en-US" sz="2000" smtClean="0"/>
          </a:p>
          <a:p>
            <a:pPr marL="625475" lvl="1" indent="-171450">
              <a:lnSpc>
                <a:spcPct val="80000"/>
              </a:lnSpc>
            </a:pPr>
            <a:r>
              <a:rPr lang="zh-CN" altLang="en-US" sz="2000" smtClean="0"/>
              <a:t>为系统的设计和实现奠定基础</a:t>
            </a:r>
            <a:endParaRPr lang="zh-CN" altLang="en-US" sz="2000" smtClean="0"/>
          </a:p>
          <a:p>
            <a:pPr marL="274955" indent="-274955">
              <a:lnSpc>
                <a:spcPct val="80000"/>
              </a:lnSpc>
            </a:pPr>
            <a:r>
              <a:rPr lang="zh-CN" altLang="en-US" sz="2400" smtClean="0"/>
              <a:t>需求分析的内容</a:t>
            </a:r>
            <a:endParaRPr lang="zh-CN" altLang="en-US" sz="2400" smtClean="0"/>
          </a:p>
          <a:p>
            <a:pPr marL="625475" lvl="1" indent="-171450">
              <a:lnSpc>
                <a:spcPct val="80000"/>
              </a:lnSpc>
            </a:pPr>
            <a:r>
              <a:rPr lang="zh-CN" altLang="en-US" sz="2000" smtClean="0"/>
              <a:t>数据分析</a:t>
            </a:r>
            <a:endParaRPr lang="zh-CN" altLang="en-US" sz="2000" smtClean="0"/>
          </a:p>
          <a:p>
            <a:pPr marL="1341755" lvl="2" indent="-259080">
              <a:lnSpc>
                <a:spcPct val="80000"/>
              </a:lnSpc>
            </a:pPr>
            <a:r>
              <a:rPr lang="zh-CN" altLang="en-US" smtClean="0"/>
              <a:t>包括数据结构、关系、约束、语义等等</a:t>
            </a:r>
            <a:endParaRPr lang="en-US" altLang="zh-CN" smtClean="0"/>
          </a:p>
          <a:p>
            <a:pPr marL="625475" lvl="1" indent="-171450">
              <a:lnSpc>
                <a:spcPct val="80000"/>
              </a:lnSpc>
            </a:pPr>
            <a:r>
              <a:rPr lang="zh-CN" altLang="en-US" sz="2000" smtClean="0"/>
              <a:t>加工逻辑分析</a:t>
            </a:r>
            <a:endParaRPr lang="zh-CN" altLang="en-US" sz="2000" smtClean="0"/>
          </a:p>
          <a:p>
            <a:pPr marL="1341755" lvl="2" indent="-259080">
              <a:lnSpc>
                <a:spcPct val="80000"/>
              </a:lnSpc>
            </a:pPr>
            <a:r>
              <a:rPr lang="zh-CN" altLang="en-US" smtClean="0"/>
              <a:t>对数据如何进行加工、处理、变换</a:t>
            </a:r>
            <a:endParaRPr lang="zh-CN" altLang="en-US" smtClean="0"/>
          </a:p>
          <a:p>
            <a:pPr marL="625475" lvl="1" indent="-171450">
              <a:lnSpc>
                <a:spcPct val="80000"/>
              </a:lnSpc>
            </a:pPr>
            <a:r>
              <a:rPr lang="zh-CN" altLang="en-US" sz="2000" smtClean="0"/>
              <a:t>流程分析</a:t>
            </a:r>
            <a:endParaRPr lang="zh-CN" altLang="en-US" sz="2000" smtClean="0"/>
          </a:p>
          <a:p>
            <a:pPr marL="1341755" lvl="2" indent="-259080">
              <a:lnSpc>
                <a:spcPct val="80000"/>
              </a:lnSpc>
            </a:pPr>
            <a:r>
              <a:rPr kumimoji="0" lang="zh-CN" altLang="en-US" smtClean="0"/>
              <a:t>动作间的先后次序，及其相互关系</a:t>
            </a:r>
            <a:endParaRPr kumimoji="0" lang="zh-CN" altLang="en-US" smtClean="0"/>
          </a:p>
          <a:p>
            <a:pPr marL="625475" lvl="1" indent="-171450">
              <a:lnSpc>
                <a:spcPct val="80000"/>
              </a:lnSpc>
            </a:pPr>
            <a:r>
              <a:rPr lang="zh-CN" altLang="en-US" sz="2000" smtClean="0"/>
              <a:t>其它</a:t>
            </a:r>
            <a:endParaRPr lang="zh-CN" altLang="en-US" sz="2000" smtClean="0"/>
          </a:p>
          <a:p>
            <a:pPr marL="1341755" lvl="2" indent="-259080">
              <a:lnSpc>
                <a:spcPct val="80000"/>
              </a:lnSpc>
            </a:pPr>
            <a:r>
              <a:rPr lang="zh-CN" altLang="en-US" smtClean="0"/>
              <a:t>界面要求、性能要求</a:t>
            </a:r>
            <a:r>
              <a:rPr lang="en-US" altLang="zh-CN" smtClean="0">
                <a:latin typeface="Times New Roman" panose="02020603050405020304" pitchFamily="18" charset="0"/>
              </a:rPr>
              <a:t>…</a:t>
            </a:r>
            <a:endParaRPr lang="en-US" altLang="zh-CN" smtClean="0"/>
          </a:p>
          <a:p>
            <a:pPr marL="274955" indent="-274955">
              <a:lnSpc>
                <a:spcPct val="80000"/>
              </a:lnSpc>
            </a:pPr>
            <a:r>
              <a:rPr lang="zh-CN" altLang="en-US" sz="2400" smtClean="0"/>
              <a:t>需求分析的结果</a:t>
            </a:r>
            <a:endParaRPr lang="zh-CN" altLang="en-US" sz="2400" smtClean="0"/>
          </a:p>
          <a:p>
            <a:pPr marL="625475" lvl="1" indent="-171450">
              <a:lnSpc>
                <a:spcPct val="80000"/>
              </a:lnSpc>
            </a:pPr>
            <a:r>
              <a:rPr lang="zh-CN" altLang="en-US" sz="2000" smtClean="0"/>
              <a:t>用户需求规格说明书</a:t>
            </a:r>
            <a:r>
              <a:rPr lang="en-US" altLang="zh-CN" sz="2000" smtClean="0"/>
              <a:t>(</a:t>
            </a:r>
            <a:r>
              <a:rPr lang="zh-CN" altLang="en-US" sz="2000" smtClean="0"/>
              <a:t>简称需求说明书</a:t>
            </a:r>
            <a:r>
              <a:rPr lang="en-US" altLang="zh-CN" sz="2000" smtClean="0"/>
              <a:t>)</a:t>
            </a:r>
            <a:endParaRPr lang="zh-CN" altLang="en-US" sz="200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t>课程管理</a:t>
            </a:r>
            <a:endParaRPr lang="zh-CN" altLang="en-US" smtClean="0"/>
          </a:p>
        </p:txBody>
      </p:sp>
      <p:pic>
        <p:nvPicPr>
          <p:cNvPr id="89091" name="内容占位符 3"/>
          <p:cNvPicPr>
            <a:picLocks noGrp="1" noChangeAspect="1"/>
          </p:cNvPicPr>
          <p:nvPr>
            <p:ph idx="1"/>
          </p:nvPr>
        </p:nvPicPr>
        <p:blipFill>
          <a:blip r:embed="rId1">
            <a:biLevel thresh="50000"/>
            <a:grayscl/>
            <a:extLst>
              <a:ext uri="{28A0092B-C50C-407E-A947-70E740481C1C}">
                <a14:useLocalDpi xmlns:a14="http://schemas.microsoft.com/office/drawing/2010/main" val="0"/>
              </a:ext>
            </a:extLst>
          </a:blip>
          <a:srcRect l="9840" t="56854" r="14249" b="16464"/>
          <a:stretch>
            <a:fillRect/>
          </a:stretch>
        </p:blipFill>
        <p:spPr>
          <a:xfrm>
            <a:off x="620713" y="1905000"/>
            <a:ext cx="8247062" cy="350520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smtClean="0"/>
              <a:t>教师管理</a:t>
            </a:r>
            <a:endParaRPr lang="zh-CN" altLang="en-US" smtClean="0"/>
          </a:p>
        </p:txBody>
      </p:sp>
      <p:pic>
        <p:nvPicPr>
          <p:cNvPr id="90115" name="内容占位符 3"/>
          <p:cNvPicPr>
            <a:picLocks noGrp="1" noChangeAspect="1"/>
          </p:cNvPicPr>
          <p:nvPr>
            <p:ph idx="1"/>
          </p:nvPr>
        </p:nvPicPr>
        <p:blipFill>
          <a:blip r:embed="rId1">
            <a:biLevel thresh="50000"/>
            <a:grayscl/>
            <a:extLst>
              <a:ext uri="{28A0092B-C50C-407E-A947-70E740481C1C}">
                <a14:useLocalDpi xmlns:a14="http://schemas.microsoft.com/office/drawing/2010/main" val="0"/>
              </a:ext>
            </a:extLst>
          </a:blip>
          <a:srcRect l="14046" t="5157" r="17975" b="62367"/>
          <a:stretch>
            <a:fillRect/>
          </a:stretch>
        </p:blipFill>
        <p:spPr>
          <a:xfrm rot="60000">
            <a:off x="942975" y="1371600"/>
            <a:ext cx="7286625" cy="464185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smtClean="0"/>
              <a:t>局部图合并总图</a:t>
            </a:r>
            <a:endParaRPr lang="zh-CN" altLang="en-US" smtClean="0"/>
          </a:p>
        </p:txBody>
      </p:sp>
      <p:pic>
        <p:nvPicPr>
          <p:cNvPr id="91139" name="内容占位符 3"/>
          <p:cNvPicPr>
            <a:picLocks noGrp="1" noChangeAspect="1"/>
          </p:cNvPicPr>
          <p:nvPr>
            <p:ph idx="1"/>
          </p:nvPr>
        </p:nvPicPr>
        <p:blipFill>
          <a:blip r:embed="rId1">
            <a:biLevel thresh="50000"/>
            <a:grayscl/>
            <a:extLst>
              <a:ext uri="{28A0092B-C50C-407E-A947-70E740481C1C}">
                <a14:useLocalDpi xmlns:a14="http://schemas.microsoft.com/office/drawing/2010/main" val="0"/>
              </a:ext>
            </a:extLst>
          </a:blip>
          <a:srcRect l="12201" t="48329" r="14484" b="14462"/>
          <a:stretch>
            <a:fillRect/>
          </a:stretch>
        </p:blipFill>
        <p:spPr>
          <a:xfrm rot="60000">
            <a:off x="1062038" y="1262063"/>
            <a:ext cx="7297737" cy="4949825"/>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CN" smtClean="0">
                <a:latin typeface="宋体" panose="02010600030101010101" pitchFamily="2" charset="-122"/>
                <a:ea typeface="宋体" panose="02010600030101010101" pitchFamily="2" charset="-122"/>
              </a:rPr>
              <a:t>7.6  </a:t>
            </a:r>
            <a:r>
              <a:rPr lang="zh-CN" altLang="en-US" smtClean="0">
                <a:latin typeface="宋体" panose="02010600030101010101" pitchFamily="2" charset="-122"/>
                <a:ea typeface="宋体" panose="02010600030101010101" pitchFamily="2" charset="-122"/>
              </a:rPr>
              <a:t>转换为关系模式</a:t>
            </a:r>
            <a:endParaRPr lang="zh-CN" altLang="en-US" smtClean="0"/>
          </a:p>
        </p:txBody>
      </p:sp>
      <p:sp>
        <p:nvSpPr>
          <p:cNvPr id="82947" name="Rectangle 3"/>
          <p:cNvSpPr>
            <a:spLocks noGrp="1" noChangeArrowheads="1"/>
          </p:cNvSpPr>
          <p:nvPr>
            <p:ph type="body" idx="1"/>
          </p:nvPr>
        </p:nvSpPr>
        <p:spPr>
          <a:xfrm>
            <a:off x="842963" y="1371600"/>
            <a:ext cx="5614987" cy="4876800"/>
          </a:xfrm>
        </p:spPr>
        <p:txBody>
          <a:bodyPr/>
          <a:lstStyle/>
          <a:p>
            <a:pPr>
              <a:lnSpc>
                <a:spcPct val="150000"/>
              </a:lnSpc>
            </a:pPr>
            <a:r>
              <a:rPr lang="zh-CN" altLang="en-US" sz="2400" smtClean="0"/>
              <a:t>根据</a:t>
            </a:r>
            <a:r>
              <a:rPr lang="en-US" altLang="zh-CN" sz="2400" smtClean="0"/>
              <a:t>ER</a:t>
            </a:r>
            <a:r>
              <a:rPr lang="zh-CN" altLang="en-US" sz="2400" smtClean="0"/>
              <a:t>模型建立数据库模式的步骤</a:t>
            </a:r>
            <a:endParaRPr lang="zh-CN" altLang="en-US" sz="2400" smtClean="0"/>
          </a:p>
          <a:p>
            <a:pPr lvl="1">
              <a:lnSpc>
                <a:spcPct val="150000"/>
              </a:lnSpc>
            </a:pPr>
            <a:r>
              <a:rPr lang="en-US" altLang="zh-CN" sz="2000" smtClean="0"/>
              <a:t>1</a:t>
            </a:r>
            <a:r>
              <a:rPr lang="zh-CN" altLang="en-US" sz="2000" smtClean="0"/>
              <a:t>、</a:t>
            </a:r>
            <a:r>
              <a:rPr lang="en-US" altLang="zh-CN" sz="2000" smtClean="0"/>
              <a:t>E-R</a:t>
            </a:r>
            <a:r>
              <a:rPr lang="zh-CN" altLang="en-US" sz="2000" smtClean="0"/>
              <a:t>图转换为表并进行必要的合并</a:t>
            </a:r>
            <a:endParaRPr lang="zh-CN" altLang="en-US" sz="2000" smtClean="0"/>
          </a:p>
          <a:p>
            <a:pPr lvl="2">
              <a:lnSpc>
                <a:spcPct val="150000"/>
              </a:lnSpc>
            </a:pPr>
            <a:r>
              <a:rPr lang="zh-CN" altLang="en-US" sz="1600" smtClean="0"/>
              <a:t>本步可以按照机械方法完成</a:t>
            </a:r>
            <a:endParaRPr lang="zh-CN" altLang="en-US" sz="1600" smtClean="0"/>
          </a:p>
          <a:p>
            <a:pPr lvl="2">
              <a:lnSpc>
                <a:spcPct val="150000"/>
              </a:lnSpc>
            </a:pPr>
            <a:r>
              <a:rPr lang="zh-CN" altLang="en-US" sz="1600" smtClean="0"/>
              <a:t>一个良好的</a:t>
            </a:r>
            <a:r>
              <a:rPr lang="en-US" altLang="zh-CN" sz="1600" smtClean="0"/>
              <a:t>ER</a:t>
            </a:r>
            <a:r>
              <a:rPr lang="zh-CN" altLang="en-US" sz="1600" smtClean="0"/>
              <a:t>图，完成本步转换和合并得到的结果，已经是比较理想的数据库模式</a:t>
            </a:r>
            <a:endParaRPr lang="zh-CN" altLang="en-US" sz="1600" smtClean="0"/>
          </a:p>
          <a:p>
            <a:pPr lvl="2">
              <a:lnSpc>
                <a:spcPct val="150000"/>
              </a:lnSpc>
              <a:buFont typeface="Wingdings" panose="05000000000000000000" pitchFamily="2" charset="2"/>
              <a:buNone/>
            </a:pPr>
            <a:r>
              <a:rPr lang="zh-CN" altLang="en-US" sz="1600" smtClean="0"/>
              <a:t>	</a:t>
            </a:r>
            <a:r>
              <a:rPr lang="en-US" altLang="zh-CN" sz="1600" smtClean="0"/>
              <a:t>(</a:t>
            </a:r>
            <a:r>
              <a:rPr lang="zh-CN" altLang="en-US" sz="1600" smtClean="0"/>
              <a:t>尽管还有人工进一步优化的余地</a:t>
            </a:r>
            <a:r>
              <a:rPr lang="en-US" altLang="zh-CN" sz="1600" smtClean="0"/>
              <a:t>)</a:t>
            </a:r>
            <a:endParaRPr lang="en-US" altLang="zh-CN" sz="1600" smtClean="0"/>
          </a:p>
          <a:p>
            <a:pPr lvl="1">
              <a:lnSpc>
                <a:spcPct val="150000"/>
              </a:lnSpc>
            </a:pPr>
            <a:r>
              <a:rPr lang="en-US" altLang="zh-CN" sz="2000" smtClean="0"/>
              <a:t>2</a:t>
            </a:r>
            <a:r>
              <a:rPr lang="zh-CN" altLang="en-US" sz="2000" smtClean="0"/>
              <a:t>、优化</a:t>
            </a:r>
            <a:endParaRPr lang="zh-CN" altLang="en-US" sz="2000" smtClean="0"/>
          </a:p>
          <a:p>
            <a:pPr lvl="2">
              <a:lnSpc>
                <a:spcPct val="150000"/>
              </a:lnSpc>
            </a:pPr>
            <a:r>
              <a:rPr lang="zh-CN" altLang="en-US" sz="1600" smtClean="0"/>
              <a:t>本步无具体可行的机械方法</a:t>
            </a:r>
            <a:endParaRPr lang="zh-CN" altLang="en-US" sz="1600" smtClean="0"/>
          </a:p>
          <a:p>
            <a:pPr lvl="2">
              <a:lnSpc>
                <a:spcPct val="150000"/>
              </a:lnSpc>
            </a:pPr>
            <a:r>
              <a:rPr lang="zh-CN" altLang="en-US" sz="1600" smtClean="0"/>
              <a:t>主要依靠设计人员的经验和能力</a:t>
            </a:r>
            <a:endParaRPr lang="zh-CN" altLang="en-US" sz="1600" smtClean="0"/>
          </a:p>
        </p:txBody>
      </p:sp>
      <p:grpSp>
        <p:nvGrpSpPr>
          <p:cNvPr id="82948" name="Group 4"/>
          <p:cNvGrpSpPr/>
          <p:nvPr/>
        </p:nvGrpSpPr>
        <p:grpSpPr bwMode="auto">
          <a:xfrm>
            <a:off x="6732588" y="1844675"/>
            <a:ext cx="2305050" cy="3384550"/>
            <a:chOff x="4195" y="1389"/>
            <a:chExt cx="1452" cy="2132"/>
          </a:xfrm>
        </p:grpSpPr>
        <p:sp>
          <p:nvSpPr>
            <p:cNvPr id="82949" name="Text Box 5"/>
            <p:cNvSpPr txBox="1">
              <a:spLocks noChangeArrowheads="1"/>
            </p:cNvSpPr>
            <p:nvPr/>
          </p:nvSpPr>
          <p:spPr bwMode="auto">
            <a:xfrm>
              <a:off x="4824" y="2922"/>
              <a:ext cx="823" cy="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50000"/>
                </a:spcBef>
                <a:buClrTx/>
                <a:buSzTx/>
                <a:buFontTx/>
                <a:buNone/>
              </a:pPr>
              <a:r>
                <a:rPr kumimoji="0" lang="zh-CN" altLang="en-US">
                  <a:latin typeface="Times New Roman" panose="02020603050405020304" pitchFamily="18" charset="0"/>
                  <a:ea typeface="MS PGothic" panose="020B0600070205080204" pitchFamily="34" charset="-128"/>
                </a:rPr>
                <a:t>转换、设计</a:t>
              </a:r>
              <a:endParaRPr kumimoji="0" lang="zh-CN" altLang="en-US">
                <a:latin typeface="Times New Roman" panose="02020603050405020304" pitchFamily="18" charset="0"/>
                <a:ea typeface="MS PGothic" panose="020B0600070205080204" pitchFamily="34" charset="-128"/>
              </a:endParaRPr>
            </a:p>
          </p:txBody>
        </p:sp>
        <p:sp>
          <p:nvSpPr>
            <p:cNvPr id="82950" name="Text Box 6"/>
            <p:cNvSpPr txBox="1">
              <a:spLocks noChangeArrowheads="1"/>
            </p:cNvSpPr>
            <p:nvPr/>
          </p:nvSpPr>
          <p:spPr bwMode="auto">
            <a:xfrm>
              <a:off x="4824" y="2211"/>
              <a:ext cx="823" cy="2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50000"/>
                </a:spcBef>
                <a:buClrTx/>
                <a:buSzTx/>
                <a:buFontTx/>
                <a:buNone/>
              </a:pPr>
              <a:r>
                <a:rPr kumimoji="0" lang="zh-CN" altLang="en-US">
                  <a:latin typeface="Times New Roman" panose="02020603050405020304" pitchFamily="18" charset="0"/>
                  <a:ea typeface="MS PGothic" panose="020B0600070205080204" pitchFamily="34" charset="-128"/>
                </a:rPr>
                <a:t>理解、表达</a:t>
              </a:r>
              <a:endParaRPr kumimoji="0" lang="zh-CN" altLang="en-US">
                <a:latin typeface="Times New Roman" panose="02020603050405020304" pitchFamily="18" charset="0"/>
                <a:ea typeface="MS PGothic" panose="020B0600070205080204" pitchFamily="34" charset="-128"/>
              </a:endParaRPr>
            </a:p>
          </p:txBody>
        </p:sp>
        <p:sp>
          <p:nvSpPr>
            <p:cNvPr id="82951" name="Freeform 7"/>
            <p:cNvSpPr/>
            <p:nvPr/>
          </p:nvSpPr>
          <p:spPr bwMode="auto">
            <a:xfrm>
              <a:off x="4195" y="1389"/>
              <a:ext cx="1324" cy="750"/>
            </a:xfrm>
            <a:custGeom>
              <a:avLst/>
              <a:gdLst>
                <a:gd name="T0" fmla="*/ 91 w 1835"/>
                <a:gd name="T1" fmla="*/ 11 h 1476"/>
                <a:gd name="T2" fmla="*/ 27 w 1835"/>
                <a:gd name="T3" fmla="*/ 13 h 1476"/>
                <a:gd name="T4" fmla="*/ 19 w 1835"/>
                <a:gd name="T5" fmla="*/ 21 h 1476"/>
                <a:gd name="T6" fmla="*/ 14 w 1835"/>
                <a:gd name="T7" fmla="*/ 23 h 1476"/>
                <a:gd name="T8" fmla="*/ 4 w 1835"/>
                <a:gd name="T9" fmla="*/ 25 h 1476"/>
                <a:gd name="T10" fmla="*/ 14 w 1835"/>
                <a:gd name="T11" fmla="*/ 34 h 1476"/>
                <a:gd name="T12" fmla="*/ 23 w 1835"/>
                <a:gd name="T13" fmla="*/ 36 h 1476"/>
                <a:gd name="T14" fmla="*/ 27 w 1835"/>
                <a:gd name="T15" fmla="*/ 37 h 1476"/>
                <a:gd name="T16" fmla="*/ 30 w 1835"/>
                <a:gd name="T17" fmla="*/ 41 h 1476"/>
                <a:gd name="T18" fmla="*/ 56 w 1835"/>
                <a:gd name="T19" fmla="*/ 45 h 1476"/>
                <a:gd name="T20" fmla="*/ 66 w 1835"/>
                <a:gd name="T21" fmla="*/ 45 h 1476"/>
                <a:gd name="T22" fmla="*/ 91 w 1835"/>
                <a:gd name="T23" fmla="*/ 49 h 1476"/>
                <a:gd name="T24" fmla="*/ 110 w 1835"/>
                <a:gd name="T25" fmla="*/ 50 h 1476"/>
                <a:gd name="T26" fmla="*/ 164 w 1835"/>
                <a:gd name="T27" fmla="*/ 47 h 1476"/>
                <a:gd name="T28" fmla="*/ 178 w 1835"/>
                <a:gd name="T29" fmla="*/ 47 h 1476"/>
                <a:gd name="T30" fmla="*/ 209 w 1835"/>
                <a:gd name="T31" fmla="*/ 48 h 1476"/>
                <a:gd name="T32" fmla="*/ 223 w 1835"/>
                <a:gd name="T33" fmla="*/ 46 h 1476"/>
                <a:gd name="T34" fmla="*/ 230 w 1835"/>
                <a:gd name="T35" fmla="*/ 42 h 1476"/>
                <a:gd name="T36" fmla="*/ 249 w 1835"/>
                <a:gd name="T37" fmla="*/ 42 h 1476"/>
                <a:gd name="T38" fmla="*/ 272 w 1835"/>
                <a:gd name="T39" fmla="*/ 44 h 1476"/>
                <a:gd name="T40" fmla="*/ 300 w 1835"/>
                <a:gd name="T41" fmla="*/ 44 h 1476"/>
                <a:gd name="T42" fmla="*/ 310 w 1835"/>
                <a:gd name="T43" fmla="*/ 42 h 1476"/>
                <a:gd name="T44" fmla="*/ 333 w 1835"/>
                <a:gd name="T45" fmla="*/ 36 h 1476"/>
                <a:gd name="T46" fmla="*/ 336 w 1835"/>
                <a:gd name="T47" fmla="*/ 35 h 1476"/>
                <a:gd name="T48" fmla="*/ 349 w 1835"/>
                <a:gd name="T49" fmla="*/ 34 h 1476"/>
                <a:gd name="T50" fmla="*/ 354 w 1835"/>
                <a:gd name="T51" fmla="*/ 33 h 1476"/>
                <a:gd name="T52" fmla="*/ 359 w 1835"/>
                <a:gd name="T53" fmla="*/ 29 h 1476"/>
                <a:gd name="T54" fmla="*/ 341 w 1835"/>
                <a:gd name="T55" fmla="*/ 23 h 1476"/>
                <a:gd name="T56" fmla="*/ 314 w 1835"/>
                <a:gd name="T57" fmla="*/ 20 h 1476"/>
                <a:gd name="T58" fmla="*/ 284 w 1835"/>
                <a:gd name="T59" fmla="*/ 15 h 1476"/>
                <a:gd name="T60" fmla="*/ 267 w 1835"/>
                <a:gd name="T61" fmla="*/ 12 h 1476"/>
                <a:gd name="T62" fmla="*/ 255 w 1835"/>
                <a:gd name="T63" fmla="*/ 5 h 1476"/>
                <a:gd name="T64" fmla="*/ 239 w 1835"/>
                <a:gd name="T65" fmla="*/ 4 h 1476"/>
                <a:gd name="T66" fmla="*/ 199 w 1835"/>
                <a:gd name="T67" fmla="*/ 2 h 1476"/>
                <a:gd name="T68" fmla="*/ 164 w 1835"/>
                <a:gd name="T69" fmla="*/ 0 h 1476"/>
                <a:gd name="T70" fmla="*/ 145 w 1835"/>
                <a:gd name="T71" fmla="*/ 1 h 1476"/>
                <a:gd name="T72" fmla="*/ 136 w 1835"/>
                <a:gd name="T73" fmla="*/ 4 h 1476"/>
                <a:gd name="T74" fmla="*/ 128 w 1835"/>
                <a:gd name="T75" fmla="*/ 5 h 1476"/>
                <a:gd name="T76" fmla="*/ 119 w 1835"/>
                <a:gd name="T77" fmla="*/ 7 h 1476"/>
                <a:gd name="T78" fmla="*/ 100 w 1835"/>
                <a:gd name="T79" fmla="*/ 8 h 1476"/>
                <a:gd name="T80" fmla="*/ 91 w 1835"/>
                <a:gd name="T81" fmla="*/ 11 h 147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35" h="1476">
                  <a:moveTo>
                    <a:pt x="467" y="312"/>
                  </a:moveTo>
                  <a:cubicBezTo>
                    <a:pt x="358" y="328"/>
                    <a:pt x="252" y="356"/>
                    <a:pt x="143" y="372"/>
                  </a:cubicBezTo>
                  <a:cubicBezTo>
                    <a:pt x="133" y="522"/>
                    <a:pt x="150" y="528"/>
                    <a:pt x="95" y="624"/>
                  </a:cubicBezTo>
                  <a:cubicBezTo>
                    <a:pt x="86" y="640"/>
                    <a:pt x="80" y="657"/>
                    <a:pt x="71" y="672"/>
                  </a:cubicBezTo>
                  <a:cubicBezTo>
                    <a:pt x="56" y="697"/>
                    <a:pt x="23" y="744"/>
                    <a:pt x="23" y="744"/>
                  </a:cubicBezTo>
                  <a:cubicBezTo>
                    <a:pt x="0" y="835"/>
                    <a:pt x="19" y="910"/>
                    <a:pt x="71" y="984"/>
                  </a:cubicBezTo>
                  <a:cubicBezTo>
                    <a:pt x="88" y="1008"/>
                    <a:pt x="103" y="1032"/>
                    <a:pt x="119" y="1056"/>
                  </a:cubicBezTo>
                  <a:cubicBezTo>
                    <a:pt x="127" y="1068"/>
                    <a:pt x="143" y="1092"/>
                    <a:pt x="143" y="1092"/>
                  </a:cubicBezTo>
                  <a:cubicBezTo>
                    <a:pt x="147" y="1128"/>
                    <a:pt x="146" y="1165"/>
                    <a:pt x="155" y="1200"/>
                  </a:cubicBezTo>
                  <a:cubicBezTo>
                    <a:pt x="168" y="1252"/>
                    <a:pt x="251" y="1296"/>
                    <a:pt x="287" y="1320"/>
                  </a:cubicBezTo>
                  <a:cubicBezTo>
                    <a:pt x="302" y="1330"/>
                    <a:pt x="320" y="1334"/>
                    <a:pt x="335" y="1344"/>
                  </a:cubicBezTo>
                  <a:cubicBezTo>
                    <a:pt x="378" y="1375"/>
                    <a:pt x="418" y="1416"/>
                    <a:pt x="467" y="1440"/>
                  </a:cubicBezTo>
                  <a:cubicBezTo>
                    <a:pt x="468" y="1441"/>
                    <a:pt x="563" y="1476"/>
                    <a:pt x="563" y="1476"/>
                  </a:cubicBezTo>
                  <a:cubicBezTo>
                    <a:pt x="660" y="1458"/>
                    <a:pt x="746" y="1435"/>
                    <a:pt x="839" y="1404"/>
                  </a:cubicBezTo>
                  <a:cubicBezTo>
                    <a:pt x="863" y="1396"/>
                    <a:pt x="911" y="1380"/>
                    <a:pt x="911" y="1380"/>
                  </a:cubicBezTo>
                  <a:cubicBezTo>
                    <a:pt x="966" y="1389"/>
                    <a:pt x="1014" y="1403"/>
                    <a:pt x="1067" y="1416"/>
                  </a:cubicBezTo>
                  <a:cubicBezTo>
                    <a:pt x="1090" y="1401"/>
                    <a:pt x="1125" y="1381"/>
                    <a:pt x="1139" y="1356"/>
                  </a:cubicBezTo>
                  <a:cubicBezTo>
                    <a:pt x="1157" y="1325"/>
                    <a:pt x="1166" y="1259"/>
                    <a:pt x="1175" y="1224"/>
                  </a:cubicBezTo>
                  <a:cubicBezTo>
                    <a:pt x="1210" y="1231"/>
                    <a:pt x="1239" y="1234"/>
                    <a:pt x="1271" y="1248"/>
                  </a:cubicBezTo>
                  <a:cubicBezTo>
                    <a:pt x="1314" y="1266"/>
                    <a:pt x="1347" y="1293"/>
                    <a:pt x="1391" y="1308"/>
                  </a:cubicBezTo>
                  <a:cubicBezTo>
                    <a:pt x="1439" y="1304"/>
                    <a:pt x="1491" y="1315"/>
                    <a:pt x="1535" y="1296"/>
                  </a:cubicBezTo>
                  <a:cubicBezTo>
                    <a:pt x="1561" y="1284"/>
                    <a:pt x="1567" y="1248"/>
                    <a:pt x="1583" y="1224"/>
                  </a:cubicBezTo>
                  <a:cubicBezTo>
                    <a:pt x="1621" y="1167"/>
                    <a:pt x="1643" y="1108"/>
                    <a:pt x="1703" y="1068"/>
                  </a:cubicBezTo>
                  <a:cubicBezTo>
                    <a:pt x="1707" y="1056"/>
                    <a:pt x="1705" y="1039"/>
                    <a:pt x="1715" y="1032"/>
                  </a:cubicBezTo>
                  <a:cubicBezTo>
                    <a:pt x="1736" y="1017"/>
                    <a:pt x="1787" y="1008"/>
                    <a:pt x="1787" y="1008"/>
                  </a:cubicBezTo>
                  <a:cubicBezTo>
                    <a:pt x="1795" y="996"/>
                    <a:pt x="1806" y="986"/>
                    <a:pt x="1811" y="972"/>
                  </a:cubicBezTo>
                  <a:cubicBezTo>
                    <a:pt x="1822" y="941"/>
                    <a:pt x="1835" y="876"/>
                    <a:pt x="1835" y="876"/>
                  </a:cubicBezTo>
                  <a:cubicBezTo>
                    <a:pt x="1822" y="798"/>
                    <a:pt x="1806" y="741"/>
                    <a:pt x="1739" y="696"/>
                  </a:cubicBezTo>
                  <a:cubicBezTo>
                    <a:pt x="1673" y="597"/>
                    <a:pt x="1779" y="748"/>
                    <a:pt x="1607" y="576"/>
                  </a:cubicBezTo>
                  <a:cubicBezTo>
                    <a:pt x="1556" y="525"/>
                    <a:pt x="1506" y="478"/>
                    <a:pt x="1451" y="432"/>
                  </a:cubicBezTo>
                  <a:cubicBezTo>
                    <a:pt x="1403" y="392"/>
                    <a:pt x="1415" y="424"/>
                    <a:pt x="1367" y="360"/>
                  </a:cubicBezTo>
                  <a:cubicBezTo>
                    <a:pt x="1313" y="288"/>
                    <a:pt x="1337" y="206"/>
                    <a:pt x="1307" y="132"/>
                  </a:cubicBezTo>
                  <a:cubicBezTo>
                    <a:pt x="1298" y="108"/>
                    <a:pt x="1239" y="101"/>
                    <a:pt x="1223" y="96"/>
                  </a:cubicBezTo>
                  <a:cubicBezTo>
                    <a:pt x="1154" y="76"/>
                    <a:pt x="1091" y="58"/>
                    <a:pt x="1019" y="48"/>
                  </a:cubicBezTo>
                  <a:cubicBezTo>
                    <a:pt x="960" y="28"/>
                    <a:pt x="898" y="20"/>
                    <a:pt x="839" y="0"/>
                  </a:cubicBezTo>
                  <a:cubicBezTo>
                    <a:pt x="807" y="6"/>
                    <a:pt x="766" y="1"/>
                    <a:pt x="743" y="24"/>
                  </a:cubicBezTo>
                  <a:cubicBezTo>
                    <a:pt x="723" y="44"/>
                    <a:pt x="711" y="72"/>
                    <a:pt x="695" y="96"/>
                  </a:cubicBezTo>
                  <a:cubicBezTo>
                    <a:pt x="686" y="110"/>
                    <a:pt x="669" y="119"/>
                    <a:pt x="659" y="132"/>
                  </a:cubicBezTo>
                  <a:cubicBezTo>
                    <a:pt x="641" y="155"/>
                    <a:pt x="638" y="195"/>
                    <a:pt x="611" y="204"/>
                  </a:cubicBezTo>
                  <a:cubicBezTo>
                    <a:pt x="556" y="222"/>
                    <a:pt x="587" y="214"/>
                    <a:pt x="515" y="228"/>
                  </a:cubicBezTo>
                  <a:cubicBezTo>
                    <a:pt x="501" y="271"/>
                    <a:pt x="515" y="312"/>
                    <a:pt x="467" y="312"/>
                  </a:cubicBezTo>
                  <a:close/>
                </a:path>
              </a:pathLst>
            </a:custGeom>
            <a:solidFill>
              <a:srgbClr val="FFFFFF"/>
            </a:solidFill>
            <a:ln w="9525">
              <a:solidFill>
                <a:srgbClr val="000000"/>
              </a:solidFill>
              <a:round/>
            </a:ln>
          </p:spPr>
          <p:txBody>
            <a:bodyPr/>
            <a:lstStyle/>
            <a:p>
              <a:endParaRPr lang="zh-CN" altLang="en-US"/>
            </a:p>
          </p:txBody>
        </p:sp>
        <p:sp>
          <p:nvSpPr>
            <p:cNvPr id="82952" name="Text Box 8"/>
            <p:cNvSpPr txBox="1">
              <a:spLocks noChangeArrowheads="1"/>
            </p:cNvSpPr>
            <p:nvPr/>
          </p:nvSpPr>
          <p:spPr bwMode="auto">
            <a:xfrm>
              <a:off x="4332" y="1698"/>
              <a:ext cx="103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latin typeface="Times New Roman" panose="02020603050405020304" pitchFamily="18" charset="0"/>
                  <a:ea typeface="MS PGothic" panose="020B0600070205080204" pitchFamily="34" charset="-128"/>
                </a:rPr>
                <a:t>现实世界</a:t>
              </a:r>
              <a:endParaRPr kumimoji="0" lang="zh-CN" altLang="en-US">
                <a:latin typeface="Times New Roman" panose="02020603050405020304" pitchFamily="18" charset="0"/>
                <a:ea typeface="MS PGothic" panose="020B0600070205080204" pitchFamily="34" charset="-128"/>
              </a:endParaRPr>
            </a:p>
          </p:txBody>
        </p:sp>
        <p:sp>
          <p:nvSpPr>
            <p:cNvPr id="82953" name="Line 9"/>
            <p:cNvSpPr>
              <a:spLocks noChangeShapeType="1"/>
            </p:cNvSpPr>
            <p:nvPr/>
          </p:nvSpPr>
          <p:spPr bwMode="auto">
            <a:xfrm>
              <a:off x="4824" y="2117"/>
              <a:ext cx="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54" name="Text Box 10"/>
            <p:cNvSpPr txBox="1">
              <a:spLocks noChangeArrowheads="1"/>
            </p:cNvSpPr>
            <p:nvPr/>
          </p:nvSpPr>
          <p:spPr bwMode="auto">
            <a:xfrm>
              <a:off x="4219" y="2585"/>
              <a:ext cx="1337" cy="281"/>
            </a:xfrm>
            <a:prstGeom prst="rect">
              <a:avLst/>
            </a:prstGeom>
            <a:solidFill>
              <a:srgbClr val="FFFFFF"/>
            </a:solidFill>
            <a:ln w="9525">
              <a:solidFill>
                <a:srgbClr val="000000"/>
              </a:solidFill>
              <a:miter lim="800000"/>
            </a:ln>
          </p:spPr>
          <p:txBody>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latin typeface="Times New Roman" panose="02020603050405020304" pitchFamily="18" charset="0"/>
                  <a:ea typeface="MS PGothic" panose="020B0600070205080204" pitchFamily="34" charset="-128"/>
                </a:rPr>
                <a:t>概念模型：</a:t>
              </a:r>
              <a:r>
                <a:rPr kumimoji="0" lang="en-US" altLang="zh-CN">
                  <a:latin typeface="Times New Roman" panose="02020603050405020304" pitchFamily="18" charset="0"/>
                  <a:ea typeface="MS PGothic" panose="020B0600070205080204" pitchFamily="34" charset="-128"/>
                </a:rPr>
                <a:t>E-R</a:t>
              </a:r>
              <a:r>
                <a:rPr kumimoji="0" lang="zh-CN" altLang="en-US">
                  <a:latin typeface="Times New Roman" panose="02020603050405020304" pitchFamily="18" charset="0"/>
                  <a:ea typeface="MS PGothic" panose="020B0600070205080204" pitchFamily="34" charset="-128"/>
                </a:rPr>
                <a:t>图</a:t>
              </a:r>
              <a:endParaRPr kumimoji="0" lang="zh-CN" altLang="en-US">
                <a:latin typeface="Times New Roman" panose="02020603050405020304" pitchFamily="18" charset="0"/>
                <a:ea typeface="MS PGothic" panose="020B0600070205080204" pitchFamily="34" charset="-128"/>
              </a:endParaRPr>
            </a:p>
          </p:txBody>
        </p:sp>
        <p:sp>
          <p:nvSpPr>
            <p:cNvPr id="82955" name="Line 11"/>
            <p:cNvSpPr>
              <a:spLocks noChangeShapeType="1"/>
            </p:cNvSpPr>
            <p:nvPr/>
          </p:nvSpPr>
          <p:spPr bwMode="auto">
            <a:xfrm>
              <a:off x="4824" y="2866"/>
              <a:ext cx="0" cy="37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56" name="Text Box 12"/>
            <p:cNvSpPr txBox="1">
              <a:spLocks noChangeArrowheads="1"/>
            </p:cNvSpPr>
            <p:nvPr/>
          </p:nvSpPr>
          <p:spPr bwMode="auto">
            <a:xfrm>
              <a:off x="4219" y="3240"/>
              <a:ext cx="1337" cy="281"/>
            </a:xfrm>
            <a:prstGeom prst="rect">
              <a:avLst/>
            </a:prstGeom>
            <a:solidFill>
              <a:srgbClr val="FFFFFF"/>
            </a:solidFill>
            <a:ln w="9525">
              <a:solidFill>
                <a:srgbClr val="000000"/>
              </a:solidFill>
              <a:miter lim="800000"/>
            </a:ln>
          </p:spPr>
          <p:txBody>
            <a:bodyPr lIns="0" tIns="936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latin typeface="Times New Roman" panose="02020603050405020304" pitchFamily="18" charset="0"/>
                  <a:ea typeface="MS PGothic" panose="020B0600070205080204" pitchFamily="34" charset="-128"/>
                </a:rPr>
                <a:t>逻辑模型： </a:t>
              </a:r>
              <a:r>
                <a:rPr kumimoji="0" lang="en-US" altLang="zh-CN">
                  <a:latin typeface="Times New Roman" panose="02020603050405020304" pitchFamily="18" charset="0"/>
                  <a:ea typeface="MS PGothic" panose="020B0600070205080204" pitchFamily="34" charset="-128"/>
                </a:rPr>
                <a:t>DBSchema</a:t>
              </a:r>
              <a:endParaRPr kumimoji="0" lang="en-US" altLang="zh-CN">
                <a:latin typeface="Times New Roman" panose="02020603050405020304" pitchFamily="18" charset="0"/>
                <a:ea typeface="MS PGothic" panose="020B0600070205080204" pitchFamily="34" charset="-128"/>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本节要点</a:t>
            </a:r>
            <a:endParaRPr lang="zh-CN" altLang="en-US" smtClean="0">
              <a:latin typeface="宋体" panose="02010600030101010101" pitchFamily="2" charset="-122"/>
              <a:ea typeface="宋体" panose="02010600030101010101" pitchFamily="2" charset="-122"/>
            </a:endParaRPr>
          </a:p>
        </p:txBody>
      </p:sp>
      <p:sp>
        <p:nvSpPr>
          <p:cNvPr id="92163" name="Rectangle 3"/>
          <p:cNvSpPr>
            <a:spLocks noGrp="1" noChangeArrowheads="1"/>
          </p:cNvSpPr>
          <p:nvPr>
            <p:ph type="body" idx="1"/>
          </p:nvPr>
        </p:nvSpPr>
        <p:spPr>
          <a:xfrm>
            <a:off x="1257300" y="1093788"/>
            <a:ext cx="7218363" cy="4903787"/>
          </a:xfrm>
        </p:spPr>
        <p:txBody>
          <a:bodyPr/>
          <a:lstStyle/>
          <a:p>
            <a:pPr>
              <a:lnSpc>
                <a:spcPct val="90000"/>
              </a:lnSpc>
            </a:pPr>
            <a:r>
              <a:rPr lang="en-US" altLang="zh-CN" sz="2400" smtClean="0"/>
              <a:t>E-R</a:t>
            </a:r>
            <a:r>
              <a:rPr lang="zh-CN" altLang="en-US" sz="2400" smtClean="0"/>
              <a:t>图到表的基本转化方法</a:t>
            </a:r>
            <a:endParaRPr lang="zh-CN" altLang="en-US" sz="2400" smtClean="0"/>
          </a:p>
          <a:p>
            <a:pPr lvl="1">
              <a:lnSpc>
                <a:spcPct val="90000"/>
              </a:lnSpc>
            </a:pPr>
            <a:r>
              <a:rPr lang="zh-CN" altLang="en-US" sz="2000" smtClean="0"/>
              <a:t>暂时只考虑实体的简单、单值属性</a:t>
            </a:r>
            <a:endParaRPr lang="zh-CN" altLang="en-US" sz="2000" smtClean="0"/>
          </a:p>
          <a:p>
            <a:pPr>
              <a:lnSpc>
                <a:spcPct val="90000"/>
              </a:lnSpc>
            </a:pPr>
            <a:r>
              <a:rPr lang="zh-CN" altLang="en-US" sz="2400" smtClean="0"/>
              <a:t>表的合并方法</a:t>
            </a:r>
            <a:endParaRPr lang="zh-CN" altLang="en-US" sz="2400" smtClean="0"/>
          </a:p>
          <a:p>
            <a:pPr lvl="1">
              <a:lnSpc>
                <a:spcPct val="90000"/>
              </a:lnSpc>
            </a:pPr>
            <a:r>
              <a:rPr lang="zh-CN" altLang="en-US" sz="2000" smtClean="0"/>
              <a:t>讨论联系转化的表能否及如何与其它表合并</a:t>
            </a:r>
            <a:endParaRPr lang="zh-CN" altLang="en-US" sz="2000" smtClean="0"/>
          </a:p>
          <a:p>
            <a:pPr lvl="1">
              <a:lnSpc>
                <a:spcPct val="90000"/>
              </a:lnSpc>
            </a:pPr>
            <a:r>
              <a:rPr lang="zh-CN" altLang="en-US" sz="2000" smtClean="0"/>
              <a:t>关于表模式进一步优化问题的讨论</a:t>
            </a:r>
            <a:endParaRPr lang="zh-CN" altLang="en-US" sz="2000" smtClean="0"/>
          </a:p>
          <a:p>
            <a:pPr>
              <a:lnSpc>
                <a:spcPct val="90000"/>
              </a:lnSpc>
            </a:pPr>
            <a:r>
              <a:rPr lang="zh-CN" altLang="en-US" sz="2400" smtClean="0"/>
              <a:t> </a:t>
            </a:r>
            <a:r>
              <a:rPr lang="en-US" altLang="zh-CN" sz="2400" smtClean="0"/>
              <a:t>E-R</a:t>
            </a:r>
            <a:r>
              <a:rPr lang="zh-CN" altLang="en-US" sz="2400" smtClean="0"/>
              <a:t>图其它要素转化为表的方法</a:t>
            </a:r>
            <a:endParaRPr lang="zh-CN" altLang="en-US" sz="2400" smtClean="0"/>
          </a:p>
          <a:p>
            <a:pPr lvl="1">
              <a:lnSpc>
                <a:spcPct val="90000"/>
              </a:lnSpc>
            </a:pPr>
            <a:r>
              <a:rPr lang="zh-CN" altLang="en-US" sz="2000" smtClean="0"/>
              <a:t>复合属性</a:t>
            </a:r>
            <a:endParaRPr lang="zh-CN" altLang="en-US" sz="2000" smtClean="0"/>
          </a:p>
          <a:p>
            <a:pPr lvl="1">
              <a:lnSpc>
                <a:spcPct val="90000"/>
              </a:lnSpc>
            </a:pPr>
            <a:r>
              <a:rPr lang="zh-CN" altLang="en-US" sz="2000" smtClean="0"/>
              <a:t>多值属性</a:t>
            </a:r>
            <a:endParaRPr lang="zh-CN" altLang="en-US" sz="2000" smtClean="0"/>
          </a:p>
          <a:p>
            <a:pPr lvl="1">
              <a:lnSpc>
                <a:spcPct val="90000"/>
              </a:lnSpc>
            </a:pPr>
            <a:r>
              <a:rPr lang="zh-CN" altLang="en-US" sz="2000" smtClean="0"/>
              <a:t>弱实体</a:t>
            </a:r>
            <a:endParaRPr lang="zh-CN" altLang="en-US" sz="2000" smtClean="0"/>
          </a:p>
          <a:p>
            <a:pPr lvl="1">
              <a:lnSpc>
                <a:spcPct val="90000"/>
              </a:lnSpc>
            </a:pPr>
            <a:r>
              <a:rPr lang="zh-CN" altLang="en-US" sz="2000" smtClean="0"/>
              <a:t>继承</a:t>
            </a:r>
            <a:endParaRPr lang="zh-CN" altLang="en-US" sz="2000" smtClean="0"/>
          </a:p>
          <a:p>
            <a:pPr lvl="1">
              <a:lnSpc>
                <a:spcPct val="90000"/>
              </a:lnSpc>
            </a:pPr>
            <a:r>
              <a:rPr lang="zh-CN" altLang="en-US" sz="2000" smtClean="0"/>
              <a:t>聚集</a:t>
            </a:r>
            <a:endParaRPr lang="zh-CN" altLang="en-US" sz="2000" smtClean="0"/>
          </a:p>
          <a:p>
            <a:pPr lvl="1">
              <a:lnSpc>
                <a:spcPct val="90000"/>
              </a:lnSpc>
            </a:pPr>
            <a:endParaRPr lang="zh-CN" altLang="en-US" sz="200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828675" y="128588"/>
            <a:ext cx="8077200" cy="609600"/>
          </a:xfrm>
        </p:spPr>
        <p:txBody>
          <a:bodyPr/>
          <a:lstStyle/>
          <a:p>
            <a:r>
              <a:rPr lang="zh-CN" altLang="en-US" smtClean="0">
                <a:latin typeface="宋体" panose="02010600030101010101" pitchFamily="2" charset="-122"/>
                <a:ea typeface="宋体" panose="02010600030101010101" pitchFamily="2" charset="-122"/>
              </a:rPr>
              <a:t>转换为关系模式</a:t>
            </a:r>
            <a:endParaRPr lang="zh-CN" altLang="en-US" smtClean="0">
              <a:latin typeface="宋体" panose="02010600030101010101" pitchFamily="2" charset="-122"/>
              <a:ea typeface="宋体" panose="02010600030101010101" pitchFamily="2" charset="-122"/>
            </a:endParaRPr>
          </a:p>
        </p:txBody>
      </p:sp>
      <p:sp>
        <p:nvSpPr>
          <p:cNvPr id="93187" name="Rectangle 3"/>
          <p:cNvSpPr>
            <a:spLocks noGrp="1" noChangeArrowheads="1"/>
          </p:cNvSpPr>
          <p:nvPr>
            <p:ph type="body" idx="1"/>
          </p:nvPr>
        </p:nvSpPr>
        <p:spPr>
          <a:xfrm>
            <a:off x="814388" y="1093788"/>
            <a:ext cx="7670800" cy="4137025"/>
          </a:xfrm>
        </p:spPr>
        <p:txBody>
          <a:bodyPr/>
          <a:lstStyle/>
          <a:p>
            <a:pPr>
              <a:lnSpc>
                <a:spcPct val="150000"/>
              </a:lnSpc>
            </a:pPr>
            <a:r>
              <a:rPr lang="zh-CN" altLang="en-US" sz="2400" dirty="0" smtClean="0"/>
              <a:t>在数据库设计中，对于每个实体集和每个联系集，都有唯一的关系模式与之对应</a:t>
            </a:r>
            <a:endParaRPr lang="en-US" altLang="zh-CN" sz="2400" dirty="0" smtClean="0"/>
          </a:p>
          <a:p>
            <a:pPr>
              <a:lnSpc>
                <a:spcPct val="150000"/>
              </a:lnSpc>
            </a:pPr>
            <a:r>
              <a:rPr lang="zh-CN" altLang="en-US" sz="2400" dirty="0" smtClean="0"/>
              <a:t>可以将一个符合</a:t>
            </a:r>
            <a:r>
              <a:rPr lang="en-US" altLang="zh-CN" sz="2400" dirty="0" smtClean="0"/>
              <a:t>E-R</a:t>
            </a:r>
            <a:r>
              <a:rPr lang="zh-CN" altLang="en-US" sz="2400" dirty="0" smtClean="0"/>
              <a:t>数据库模式的数据库表示为一些关系模式的集合</a:t>
            </a:r>
            <a:endParaRPr lang="zh-CN" altLang="en-US" sz="2400" dirty="0" smtClean="0"/>
          </a:p>
          <a:p>
            <a:pPr>
              <a:lnSpc>
                <a:spcPct val="150000"/>
              </a:lnSpc>
            </a:pPr>
            <a:r>
              <a:rPr lang="zh-CN" altLang="en-US" sz="2400" dirty="0" smtClean="0"/>
              <a:t>关系模式名即</a:t>
            </a:r>
            <a:r>
              <a:rPr lang="zh-CN" altLang="en-US" sz="2400" dirty="0" smtClean="0"/>
              <a:t>为实体</a:t>
            </a:r>
            <a:r>
              <a:rPr lang="zh-CN" altLang="en-US" sz="2400" dirty="0" smtClean="0"/>
              <a:t>集或联系集的名称</a:t>
            </a:r>
            <a:endParaRPr lang="en-US" altLang="zh-CN" sz="2400" dirty="0" smtClean="0"/>
          </a:p>
          <a:p>
            <a:pPr>
              <a:lnSpc>
                <a:spcPct val="150000"/>
              </a:lnSpc>
            </a:pPr>
            <a:r>
              <a:rPr lang="zh-CN" altLang="en-US" sz="2400" dirty="0" smtClean="0"/>
              <a:t>每个模式有几列（类似于属性），每列有唯一的名字</a:t>
            </a:r>
            <a:endParaRPr lang="en-US" altLang="zh-CN" sz="2400"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p:txBody>
          <a:bodyPr/>
          <a:lstStyle/>
          <a:p>
            <a:pPr>
              <a:defRPr/>
            </a:pPr>
            <a:r>
              <a:rPr lang="zh-CN" altLang="en-US" sz="2800" dirty="0" smtClean="0">
                <a:effectLst>
                  <a:outerShdw blurRad="38100" dist="38100" dir="2700000" algn="tl">
                    <a:srgbClr val="C0C0C0"/>
                  </a:outerShdw>
                </a:effectLst>
                <a:latin typeface="宋体" panose="02010600030101010101" pitchFamily="2" charset="-122"/>
                <a:ea typeface="宋体" panose="02010600030101010101" pitchFamily="2" charset="-122"/>
              </a:rPr>
              <a:t>具有简单属性的实体集的表示</a:t>
            </a:r>
            <a:endParaRPr lang="en-US" altLang="zh-CN" sz="2800"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95235" name="Rectangle 3"/>
          <p:cNvSpPr>
            <a:spLocks noGrp="1" noChangeArrowheads="1"/>
          </p:cNvSpPr>
          <p:nvPr>
            <p:ph type="body" idx="1"/>
          </p:nvPr>
        </p:nvSpPr>
        <p:spPr>
          <a:xfrm>
            <a:off x="682625" y="1393825"/>
            <a:ext cx="8081963" cy="3632200"/>
          </a:xfrm>
        </p:spPr>
        <p:txBody>
          <a:bodyPr/>
          <a:lstStyle/>
          <a:p>
            <a:pPr>
              <a:lnSpc>
                <a:spcPct val="150000"/>
              </a:lnSpc>
            </a:pPr>
            <a:r>
              <a:rPr lang="zh-CN" altLang="en-US" smtClean="0"/>
              <a:t>用具有</a:t>
            </a:r>
            <a:r>
              <a:rPr lang="en-US" altLang="zh-CN" smtClean="0"/>
              <a:t>n</a:t>
            </a:r>
            <a:r>
              <a:rPr lang="zh-CN" altLang="en-US" smtClean="0"/>
              <a:t>个不同属性的模式</a:t>
            </a:r>
            <a:r>
              <a:rPr lang="en-US" altLang="zh-CN" smtClean="0"/>
              <a:t>E</a:t>
            </a:r>
            <a:r>
              <a:rPr lang="zh-CN" altLang="en-US" smtClean="0"/>
              <a:t>来表示强实体集。</a:t>
            </a:r>
            <a:br>
              <a:rPr lang="zh-CN" altLang="en-US" smtClean="0"/>
            </a:br>
            <a:r>
              <a:rPr lang="en-US" altLang="zh-CN" i="1" smtClean="0"/>
              <a:t>student(</a:t>
            </a:r>
            <a:r>
              <a:rPr lang="en-US" altLang="zh-CN" i="1" u="sng" smtClean="0"/>
              <a:t>ID</a:t>
            </a:r>
            <a:r>
              <a:rPr lang="en-US" altLang="zh-CN" i="1" smtClean="0"/>
              <a:t>, name, tot_cred)</a:t>
            </a:r>
            <a:endParaRPr lang="en-US" altLang="zh-CN" smtClean="0"/>
          </a:p>
          <a:p>
            <a:pPr>
              <a:lnSpc>
                <a:spcPct val="150000"/>
              </a:lnSpc>
            </a:pPr>
            <a:r>
              <a:rPr lang="zh-CN" altLang="en-US" smtClean="0"/>
              <a:t>用包含标识性强实体集的主键作为列构成的表来表示弱实体集</a:t>
            </a:r>
            <a:br>
              <a:rPr lang="zh-CN" altLang="en-US" smtClean="0"/>
            </a:br>
            <a:r>
              <a:rPr lang="en-US" altLang="zh-CN" i="1" smtClean="0"/>
              <a:t>section ( </a:t>
            </a:r>
            <a:r>
              <a:rPr lang="en-US" altLang="zh-CN" i="1" u="sng" smtClean="0"/>
              <a:t>course_id, sec_id, sem, year</a:t>
            </a:r>
            <a:r>
              <a:rPr lang="en-US" altLang="zh-CN" i="1" smtClean="0"/>
              <a:t> )</a:t>
            </a:r>
            <a:endParaRPr lang="en-US" altLang="zh-CN" i="1" smtClean="0"/>
          </a:p>
        </p:txBody>
      </p:sp>
      <p:pic>
        <p:nvPicPr>
          <p:cNvPr id="95236" name="Picture 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2175" y="3624263"/>
            <a:ext cx="7605713"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a:xfrm>
            <a:off x="666750" y="96838"/>
            <a:ext cx="8429625" cy="603250"/>
          </a:xfrm>
        </p:spPr>
        <p:txBody>
          <a:bodyPr/>
          <a:lstStyle/>
          <a:p>
            <a:pPr>
              <a:defRPr/>
            </a:pPr>
            <a:r>
              <a:rPr lang="zh-CN" altLang="en-US" dirty="0" smtClean="0">
                <a:effectLst>
                  <a:outerShdw blurRad="38100" dist="38100" dir="2700000" algn="tl">
                    <a:srgbClr val="C0C0C0"/>
                  </a:outerShdw>
                </a:effectLst>
                <a:latin typeface="宋体" panose="02010600030101010101" pitchFamily="2" charset="-122"/>
                <a:ea typeface="宋体" panose="02010600030101010101" pitchFamily="2" charset="-122"/>
              </a:rPr>
              <a:t>联系集的表示</a:t>
            </a:r>
            <a:endPar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97283" name="Rectangle 3"/>
          <p:cNvSpPr>
            <a:spLocks noGrp="1" noChangeArrowheads="1"/>
          </p:cNvSpPr>
          <p:nvPr>
            <p:ph type="body" idx="1"/>
          </p:nvPr>
        </p:nvSpPr>
        <p:spPr>
          <a:xfrm>
            <a:off x="855663" y="1498600"/>
            <a:ext cx="7959725" cy="2944813"/>
          </a:xfrm>
        </p:spPr>
        <p:txBody>
          <a:bodyPr/>
          <a:lstStyle/>
          <a:p>
            <a:pPr>
              <a:lnSpc>
                <a:spcPct val="150000"/>
              </a:lnSpc>
            </a:pPr>
            <a:r>
              <a:rPr lang="zh-CN" altLang="en-US" smtClean="0"/>
              <a:t>多对多联系集表示为两个参与实体集主键属性和联系集中任何描述属性所组成的模式</a:t>
            </a:r>
            <a:endParaRPr lang="zh-CN" altLang="en-US" smtClean="0"/>
          </a:p>
          <a:p>
            <a:pPr>
              <a:lnSpc>
                <a:spcPct val="150000"/>
              </a:lnSpc>
            </a:pPr>
            <a:r>
              <a:rPr lang="zh-CN" altLang="en-US" smtClean="0"/>
              <a:t>例如</a:t>
            </a:r>
            <a:r>
              <a:rPr lang="en-US" altLang="zh-CN" smtClean="0"/>
              <a:t>:</a:t>
            </a:r>
            <a:r>
              <a:rPr lang="zh-CN" altLang="en-US" smtClean="0"/>
              <a:t>联系集</a:t>
            </a:r>
            <a:r>
              <a:rPr lang="en-US" altLang="zh-CN" i="1" smtClean="0"/>
              <a:t>advisor</a:t>
            </a:r>
            <a:r>
              <a:rPr lang="zh-CN" altLang="en-US" i="1" smtClean="0"/>
              <a:t>的模式</a:t>
            </a:r>
            <a:endParaRPr lang="zh-CN" altLang="en-US" i="1" smtClean="0"/>
          </a:p>
          <a:p>
            <a:pPr>
              <a:lnSpc>
                <a:spcPct val="150000"/>
              </a:lnSpc>
              <a:buFont typeface="Monotype Sorts" charset="2"/>
              <a:buNone/>
            </a:pPr>
            <a:r>
              <a:rPr lang="en-US" altLang="zh-CN" smtClean="0"/>
              <a:t>	</a:t>
            </a:r>
            <a:r>
              <a:rPr lang="en-US" altLang="zh-CN" i="1" smtClean="0"/>
              <a:t>advisor</a:t>
            </a:r>
            <a:r>
              <a:rPr lang="en-US" altLang="zh-CN" smtClean="0"/>
              <a:t>(</a:t>
            </a:r>
            <a:r>
              <a:rPr lang="en-US" altLang="zh-CN" i="1" u="sng" smtClean="0"/>
              <a:t>s_id, i_id</a:t>
            </a:r>
            <a:r>
              <a:rPr lang="en-US" altLang="zh-CN" smtClean="0"/>
              <a:t>)</a:t>
            </a:r>
            <a:endParaRPr lang="en-US" altLang="zh-CN" smtClean="0"/>
          </a:p>
        </p:txBody>
      </p:sp>
      <p:pic>
        <p:nvPicPr>
          <p:cNvPr id="9728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8288" y="3717925"/>
            <a:ext cx="6529387"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模式的冗余</a:t>
            </a:r>
            <a:endParaRPr lang="zh-CN" altLang="en-US" smtClean="0">
              <a:latin typeface="宋体" panose="02010600030101010101" pitchFamily="2" charset="-122"/>
              <a:ea typeface="宋体" panose="02010600030101010101" pitchFamily="2" charset="-122"/>
            </a:endParaRPr>
          </a:p>
        </p:txBody>
      </p:sp>
      <p:sp>
        <p:nvSpPr>
          <p:cNvPr id="99331" name="Rectangle 4"/>
          <p:cNvSpPr>
            <a:spLocks noChangeArrowheads="1"/>
          </p:cNvSpPr>
          <p:nvPr/>
        </p:nvSpPr>
        <p:spPr bwMode="auto">
          <a:xfrm>
            <a:off x="636588" y="1079500"/>
            <a:ext cx="7758112"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nSpc>
                <a:spcPct val="150000"/>
              </a:lnSpc>
            </a:pPr>
            <a:r>
              <a:rPr lang="zh-CN" altLang="en-US" sz="1800"/>
              <a:t>多对一和一对多联系集中全部参与的“</a:t>
            </a:r>
            <a:r>
              <a:rPr lang="en-US" altLang="zh-CN" sz="1800"/>
              <a:t>many”</a:t>
            </a:r>
            <a:r>
              <a:rPr lang="zh-CN" altLang="en-US" sz="1800"/>
              <a:t>一方可以通过增加额外的属性来表示，包含“</a:t>
            </a:r>
            <a:r>
              <a:rPr lang="en-US" altLang="zh-CN" sz="1800"/>
              <a:t>one”</a:t>
            </a:r>
            <a:r>
              <a:rPr lang="zh-CN" altLang="en-US" sz="1800"/>
              <a:t>一方的主键</a:t>
            </a:r>
            <a:endParaRPr lang="zh-CN" altLang="en-US" sz="1800"/>
          </a:p>
          <a:p>
            <a:pPr>
              <a:lnSpc>
                <a:spcPct val="150000"/>
              </a:lnSpc>
            </a:pPr>
            <a:r>
              <a:rPr lang="zh-CN" altLang="en-US" sz="1800"/>
              <a:t>例如</a:t>
            </a:r>
            <a:r>
              <a:rPr lang="en-US" altLang="zh-CN" sz="1800"/>
              <a:t>: </a:t>
            </a:r>
            <a:r>
              <a:rPr lang="zh-CN" altLang="en-US" sz="1800"/>
              <a:t>关系模式中增加一个属性 </a:t>
            </a:r>
            <a:r>
              <a:rPr lang="en-US" altLang="zh-CN" sz="1800" i="1"/>
              <a:t>dept_name</a:t>
            </a:r>
            <a:r>
              <a:rPr lang="en-US" altLang="zh-CN" sz="1800"/>
              <a:t> </a:t>
            </a:r>
            <a:r>
              <a:rPr lang="zh-CN" altLang="en-US" sz="1800"/>
              <a:t>（从实体集</a:t>
            </a:r>
            <a:r>
              <a:rPr lang="en-US" altLang="zh-CN" sz="1800" i="1"/>
              <a:t>instructor</a:t>
            </a:r>
            <a:r>
              <a:rPr lang="zh-CN" altLang="en-US" sz="1800" i="1"/>
              <a:t>导出），而不是</a:t>
            </a:r>
            <a:r>
              <a:rPr lang="zh-CN" altLang="en-US" sz="1800"/>
              <a:t>为联系集</a:t>
            </a:r>
            <a:r>
              <a:rPr lang="en-US" altLang="zh-CN" sz="1800"/>
              <a:t>inst_dept</a:t>
            </a:r>
            <a:r>
              <a:rPr lang="zh-CN" altLang="en-US" sz="1800"/>
              <a:t>创建一个关系</a:t>
            </a:r>
            <a:endParaRPr lang="zh-CN" altLang="en-US" sz="1800"/>
          </a:p>
        </p:txBody>
      </p:sp>
      <p:sp>
        <p:nvSpPr>
          <p:cNvPr id="99332" name="Rectangle 6"/>
          <p:cNvSpPr>
            <a:spLocks noChangeArrowheads="1"/>
          </p:cNvSpPr>
          <p:nvPr/>
        </p:nvSpPr>
        <p:spPr bwMode="auto">
          <a:xfrm rot="-372694">
            <a:off x="1692275" y="3449638"/>
            <a:ext cx="1970088" cy="2809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zh-CN">
              <a:latin typeface="Helvetica" panose="020B0604020202020204" pitchFamily="34" charset="0"/>
              <a:ea typeface="MS PGothic" panose="020B0600070205080204" pitchFamily="34" charset="-128"/>
            </a:endParaRPr>
          </a:p>
        </p:txBody>
      </p:sp>
      <p:grpSp>
        <p:nvGrpSpPr>
          <p:cNvPr id="99333" name="Group 13"/>
          <p:cNvGrpSpPr/>
          <p:nvPr/>
        </p:nvGrpSpPr>
        <p:grpSpPr bwMode="auto">
          <a:xfrm>
            <a:off x="373063" y="2882900"/>
            <a:ext cx="8185150" cy="3424238"/>
            <a:chOff x="0" y="1413"/>
            <a:chExt cx="5483" cy="2545"/>
          </a:xfrm>
        </p:grpSpPr>
        <p:pic>
          <p:nvPicPr>
            <p:cNvPr id="99334" name="Picture 6"/>
            <p:cNvPicPr>
              <a:picLocks noChangeAspect="1" noChangeArrowheads="1"/>
            </p:cNvPicPr>
            <p:nvPr/>
          </p:nvPicPr>
          <p:blipFill>
            <a:blip r:embed="rId1">
              <a:extLst>
                <a:ext uri="{28A0092B-C50C-407E-A947-70E740481C1C}">
                  <a14:useLocalDpi xmlns:a14="http://schemas.microsoft.com/office/drawing/2010/main" val="0"/>
                </a:ext>
              </a:extLst>
            </a:blip>
            <a:srcRect l="17952" t="423" r="7481" b="61655"/>
            <a:stretch>
              <a:fillRect/>
            </a:stretch>
          </p:blipFill>
          <p:spPr bwMode="auto">
            <a:xfrm>
              <a:off x="175" y="1413"/>
              <a:ext cx="5308" cy="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5" name="Rectangle 11"/>
            <p:cNvSpPr>
              <a:spLocks noChangeArrowheads="1"/>
            </p:cNvSpPr>
            <p:nvPr/>
          </p:nvSpPr>
          <p:spPr bwMode="auto">
            <a:xfrm>
              <a:off x="0" y="1500"/>
              <a:ext cx="1956" cy="44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en-US">
                <a:latin typeface="Helvetica" panose="020B0604020202020204" pitchFamily="34" charset="0"/>
                <a:ea typeface="MS PGothic" panose="020B0600070205080204" pitchFamily="34" charset="-128"/>
              </a:endParaRPr>
            </a:p>
          </p:txBody>
        </p:sp>
        <p:sp>
          <p:nvSpPr>
            <p:cNvPr id="99336" name="Rectangle 12"/>
            <p:cNvSpPr>
              <a:spLocks noChangeArrowheads="1"/>
            </p:cNvSpPr>
            <p:nvPr/>
          </p:nvSpPr>
          <p:spPr bwMode="auto">
            <a:xfrm>
              <a:off x="1920" y="1690"/>
              <a:ext cx="374" cy="11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en-US">
                <a:latin typeface="Helvetica" panose="020B0604020202020204" pitchFamily="34" charset="0"/>
                <a:ea typeface="MS PGothic" panose="020B0600070205080204" pitchFamily="34" charset="-128"/>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p:txBody>
          <a:bodyPr/>
          <a:lstStyle/>
          <a:p>
            <a:r>
              <a:rPr lang="zh-CN" altLang="en-US" smtClean="0">
                <a:latin typeface="宋体" panose="02010600030101010101" pitchFamily="2" charset="-122"/>
                <a:ea typeface="宋体" panose="02010600030101010101" pitchFamily="2" charset="-122"/>
              </a:rPr>
              <a:t>模式的冗余</a:t>
            </a:r>
            <a:r>
              <a:rPr lang="en-US" altLang="zh-CN" smtClean="0">
                <a:latin typeface="宋体" panose="02010600030101010101" pitchFamily="2" charset="-122"/>
                <a:ea typeface="宋体" panose="02010600030101010101" pitchFamily="2" charset="-122"/>
              </a:rPr>
              <a:t>(</a:t>
            </a:r>
            <a:r>
              <a:rPr lang="zh-CN" altLang="en-US" smtClean="0">
                <a:latin typeface="宋体" panose="02010600030101010101" pitchFamily="2" charset="-122"/>
                <a:ea typeface="宋体" panose="02010600030101010101" pitchFamily="2" charset="-122"/>
              </a:rPr>
              <a:t>续</a:t>
            </a:r>
            <a:r>
              <a:rPr lang="en-US" altLang="zh-CN"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p:txBody>
      </p:sp>
      <p:sp>
        <p:nvSpPr>
          <p:cNvPr id="101379" name="Rectangle 3"/>
          <p:cNvSpPr>
            <a:spLocks noGrp="1" noChangeArrowheads="1"/>
          </p:cNvSpPr>
          <p:nvPr>
            <p:ph type="body" idx="4294967295"/>
          </p:nvPr>
        </p:nvSpPr>
        <p:spPr>
          <a:xfrm>
            <a:off x="855663" y="1222375"/>
            <a:ext cx="7391400" cy="4876800"/>
          </a:xfrm>
        </p:spPr>
        <p:txBody>
          <a:bodyPr/>
          <a:lstStyle/>
          <a:p>
            <a:pPr>
              <a:lnSpc>
                <a:spcPct val="150000"/>
              </a:lnSpc>
            </a:pPr>
            <a:r>
              <a:rPr lang="zh-CN" altLang="en-US" smtClean="0"/>
              <a:t>对于一对一联系集，任意一边都可以作为“</a:t>
            </a:r>
            <a:r>
              <a:rPr lang="en-US" altLang="zh-CN" smtClean="0"/>
              <a:t>many”</a:t>
            </a:r>
            <a:r>
              <a:rPr lang="zh-CN" altLang="en-US" smtClean="0"/>
              <a:t>一方</a:t>
            </a:r>
            <a:endParaRPr lang="zh-CN" altLang="en-US" smtClean="0"/>
          </a:p>
          <a:p>
            <a:pPr lvl="1">
              <a:lnSpc>
                <a:spcPct val="150000"/>
              </a:lnSpc>
            </a:pPr>
            <a:r>
              <a:rPr lang="en-US" altLang="zh-CN" smtClean="0"/>
              <a:t> </a:t>
            </a:r>
            <a:r>
              <a:rPr lang="zh-CN" altLang="en-US" smtClean="0"/>
              <a:t>额外的属性可以加到类似于两个实体集的任一个表中</a:t>
            </a:r>
            <a:endParaRPr lang="zh-CN" altLang="en-US" smtClean="0"/>
          </a:p>
          <a:p>
            <a:pPr>
              <a:lnSpc>
                <a:spcPct val="150000"/>
              </a:lnSpc>
            </a:pPr>
            <a:r>
              <a:rPr lang="zh-CN" altLang="en-US" smtClean="0"/>
              <a:t>若“</a:t>
            </a:r>
            <a:r>
              <a:rPr lang="en-US" altLang="zh-CN" smtClean="0"/>
              <a:t>many”</a:t>
            </a:r>
            <a:r>
              <a:rPr lang="zh-CN" altLang="en-US" smtClean="0"/>
              <a:t>一方是部分参与，利用”</a:t>
            </a:r>
            <a:r>
              <a:rPr lang="en-US" altLang="zh-CN" smtClean="0"/>
              <a:t>many“</a:t>
            </a:r>
            <a:r>
              <a:rPr lang="zh-CN" altLang="en-US" smtClean="0"/>
              <a:t>一方生成额外属性会导致存在空值</a:t>
            </a:r>
            <a:endParaRPr lang="zh-CN" altLang="en-US" smtClean="0"/>
          </a:p>
          <a:p>
            <a:pPr>
              <a:lnSpc>
                <a:spcPct val="150000"/>
              </a:lnSpc>
            </a:pPr>
            <a:r>
              <a:rPr lang="zh-CN" altLang="en-US" smtClean="0"/>
              <a:t>连接弱实体集与其依赖的强实体集的联系集的模式是冗余的。</a:t>
            </a:r>
            <a:endParaRPr lang="zh-CN" altLang="en-US" smtClean="0"/>
          </a:p>
          <a:p>
            <a:pPr lvl="1">
              <a:lnSpc>
                <a:spcPct val="150000"/>
              </a:lnSpc>
            </a:pPr>
            <a:r>
              <a:rPr lang="zh-CN" altLang="en-US" smtClean="0"/>
              <a:t>例如</a:t>
            </a:r>
            <a:r>
              <a:rPr lang="en-US" altLang="zh-CN" smtClean="0"/>
              <a:t>: </a:t>
            </a:r>
            <a:r>
              <a:rPr lang="en-US" altLang="zh-CN" i="1" smtClean="0"/>
              <a:t>section</a:t>
            </a:r>
            <a:r>
              <a:rPr lang="zh-CN" altLang="en-US" smtClean="0"/>
              <a:t>关系模式中已经包含了在 </a:t>
            </a:r>
            <a:r>
              <a:rPr lang="en-US" altLang="zh-CN" i="1" smtClean="0"/>
              <a:t>sec_course</a:t>
            </a:r>
            <a:r>
              <a:rPr lang="en-US" altLang="zh-CN" smtClean="0"/>
              <a:t> </a:t>
            </a:r>
            <a:r>
              <a:rPr lang="zh-CN" altLang="en-US" smtClean="0"/>
              <a:t>关系模式中出现的属性</a:t>
            </a:r>
            <a:endParaRPr lang="zh-CN" altLang="en-US" smtClean="0"/>
          </a:p>
          <a:p>
            <a:pPr>
              <a:lnSpc>
                <a:spcPct val="150000"/>
              </a:lnSpc>
            </a:pPr>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sz="4000" smtClean="0"/>
              <a:t>ER</a:t>
            </a:r>
            <a:r>
              <a:rPr lang="zh-CN" altLang="en-US" sz="4000" smtClean="0"/>
              <a:t>图位置、作用、评价标准</a:t>
            </a:r>
            <a:endParaRPr lang="en-US" altLang="zh-CN" sz="4000" smtClean="0"/>
          </a:p>
        </p:txBody>
      </p:sp>
      <p:sp>
        <p:nvSpPr>
          <p:cNvPr id="13315" name="Rectangle 3"/>
          <p:cNvSpPr>
            <a:spLocks noGrp="1" noChangeArrowheads="1"/>
          </p:cNvSpPr>
          <p:nvPr>
            <p:ph type="body" idx="1"/>
          </p:nvPr>
        </p:nvSpPr>
        <p:spPr>
          <a:xfrm>
            <a:off x="685800" y="1014413"/>
            <a:ext cx="5272088" cy="5294312"/>
          </a:xfrm>
        </p:spPr>
        <p:txBody>
          <a:bodyPr/>
          <a:lstStyle/>
          <a:p>
            <a:pPr>
              <a:lnSpc>
                <a:spcPct val="90000"/>
              </a:lnSpc>
            </a:pPr>
            <a:r>
              <a:rPr lang="en-US" altLang="zh-CN" sz="2000" smtClean="0"/>
              <a:t>E-R </a:t>
            </a:r>
            <a:r>
              <a:rPr lang="zh-CN" altLang="en-US" sz="2000" smtClean="0"/>
              <a:t>图的位置</a:t>
            </a:r>
            <a:endParaRPr lang="zh-CN" altLang="en-US" sz="2000" smtClean="0"/>
          </a:p>
          <a:p>
            <a:pPr lvl="1">
              <a:lnSpc>
                <a:spcPct val="90000"/>
              </a:lnSpc>
            </a:pPr>
            <a:r>
              <a:rPr lang="zh-CN" altLang="en-US" smtClean="0"/>
              <a:t>数据分析、描述的工具</a:t>
            </a:r>
            <a:endParaRPr lang="zh-CN" altLang="en-US" smtClean="0"/>
          </a:p>
          <a:p>
            <a:pPr lvl="1">
              <a:lnSpc>
                <a:spcPct val="90000"/>
              </a:lnSpc>
            </a:pPr>
            <a:r>
              <a:rPr lang="zh-CN" altLang="en-US" smtClean="0"/>
              <a:t>数据分析、描述以</a:t>
            </a:r>
            <a:r>
              <a:rPr lang="en-US" altLang="zh-CN" smtClean="0"/>
              <a:t>E-R </a:t>
            </a:r>
            <a:r>
              <a:rPr lang="zh-CN" altLang="en-US" smtClean="0"/>
              <a:t>图为主</a:t>
            </a:r>
            <a:endParaRPr lang="zh-CN" altLang="en-US" smtClean="0"/>
          </a:p>
          <a:p>
            <a:pPr lvl="1">
              <a:lnSpc>
                <a:spcPct val="90000"/>
              </a:lnSpc>
            </a:pPr>
            <a:r>
              <a:rPr lang="zh-CN" altLang="en-US" smtClean="0"/>
              <a:t>需要其它文档辅助</a:t>
            </a:r>
            <a:endParaRPr lang="zh-CN" altLang="en-US" smtClean="0"/>
          </a:p>
          <a:p>
            <a:pPr>
              <a:lnSpc>
                <a:spcPct val="90000"/>
              </a:lnSpc>
            </a:pPr>
            <a:r>
              <a:rPr lang="en-US" altLang="zh-CN" sz="2000" smtClean="0"/>
              <a:t>E-R</a:t>
            </a:r>
            <a:r>
              <a:rPr lang="zh-CN" altLang="en-US" sz="2000" smtClean="0"/>
              <a:t>图的作用</a:t>
            </a:r>
            <a:endParaRPr lang="zh-CN" altLang="en-US" sz="2000" smtClean="0"/>
          </a:p>
          <a:p>
            <a:pPr lvl="1">
              <a:lnSpc>
                <a:spcPct val="90000"/>
              </a:lnSpc>
            </a:pPr>
            <a:r>
              <a:rPr lang="zh-CN" altLang="en-US" smtClean="0"/>
              <a:t>帮助澄清用户数据需求，分析员和用户对数据需求达成高度一致</a:t>
            </a:r>
            <a:endParaRPr lang="zh-CN" altLang="en-US" smtClean="0"/>
          </a:p>
          <a:p>
            <a:pPr lvl="1">
              <a:lnSpc>
                <a:spcPct val="90000"/>
              </a:lnSpc>
            </a:pPr>
            <a:r>
              <a:rPr lang="zh-CN" altLang="en-US" smtClean="0"/>
              <a:t>数据逻辑模型设计的基础</a:t>
            </a:r>
            <a:endParaRPr lang="zh-CN" altLang="en-US" smtClean="0"/>
          </a:p>
          <a:p>
            <a:pPr>
              <a:lnSpc>
                <a:spcPct val="90000"/>
              </a:lnSpc>
            </a:pPr>
            <a:r>
              <a:rPr lang="en-US" altLang="zh-CN" sz="2000" smtClean="0"/>
              <a:t>E-R</a:t>
            </a:r>
            <a:r>
              <a:rPr lang="zh-CN" altLang="en-US" sz="2000" smtClean="0"/>
              <a:t>图的要求和评价标准</a:t>
            </a:r>
            <a:endParaRPr lang="zh-CN" altLang="en-US" sz="2000" smtClean="0"/>
          </a:p>
          <a:p>
            <a:pPr lvl="1">
              <a:lnSpc>
                <a:spcPct val="90000"/>
              </a:lnSpc>
            </a:pPr>
            <a:r>
              <a:rPr lang="zh-CN" altLang="en-US" smtClean="0"/>
              <a:t>清晰、易懂 </a:t>
            </a:r>
            <a:endParaRPr lang="zh-CN" altLang="en-US" smtClean="0"/>
          </a:p>
          <a:p>
            <a:pPr lvl="1">
              <a:lnSpc>
                <a:spcPct val="90000"/>
              </a:lnSpc>
            </a:pPr>
            <a:r>
              <a:rPr lang="zh-CN" altLang="en-US" smtClean="0"/>
              <a:t>完整、精确、无二义</a:t>
            </a:r>
            <a:endParaRPr lang="en-US" altLang="zh-CN" smtClean="0"/>
          </a:p>
          <a:p>
            <a:pPr>
              <a:lnSpc>
                <a:spcPct val="90000"/>
              </a:lnSpc>
            </a:pPr>
            <a:r>
              <a:rPr lang="zh-CN" altLang="en-US" sz="2000" smtClean="0"/>
              <a:t>需要关注的主要缺陷</a:t>
            </a:r>
            <a:endParaRPr lang="en-US" altLang="zh-CN" sz="2000" smtClean="0"/>
          </a:p>
          <a:p>
            <a:pPr lvl="1">
              <a:lnSpc>
                <a:spcPct val="90000"/>
              </a:lnSpc>
            </a:pPr>
            <a:r>
              <a:rPr lang="zh-CN" altLang="en-US" smtClean="0"/>
              <a:t>冗余</a:t>
            </a:r>
            <a:endParaRPr lang="en-US" altLang="zh-CN" smtClean="0"/>
          </a:p>
          <a:p>
            <a:pPr lvl="1">
              <a:lnSpc>
                <a:spcPct val="90000"/>
              </a:lnSpc>
            </a:pPr>
            <a:r>
              <a:rPr lang="zh-CN" altLang="en-US" smtClean="0"/>
              <a:t>不完整</a:t>
            </a:r>
            <a:endParaRPr lang="en-US" altLang="zh-CN" smtClean="0"/>
          </a:p>
          <a:p>
            <a:pPr lvl="1">
              <a:lnSpc>
                <a:spcPct val="90000"/>
              </a:lnSpc>
            </a:pPr>
            <a:endParaRPr lang="zh-CN" altLang="en-US" smtClean="0"/>
          </a:p>
        </p:txBody>
      </p:sp>
      <p:grpSp>
        <p:nvGrpSpPr>
          <p:cNvPr id="13316" name="Group 4"/>
          <p:cNvGrpSpPr/>
          <p:nvPr/>
        </p:nvGrpSpPr>
        <p:grpSpPr bwMode="auto">
          <a:xfrm>
            <a:off x="6084888" y="1557338"/>
            <a:ext cx="2879725" cy="3887787"/>
            <a:chOff x="2880" y="11076"/>
            <a:chExt cx="2340" cy="3780"/>
          </a:xfrm>
        </p:grpSpPr>
        <p:sp>
          <p:nvSpPr>
            <p:cNvPr id="13317" name="Text Box 5"/>
            <p:cNvSpPr txBox="1">
              <a:spLocks noChangeArrowheads="1"/>
            </p:cNvSpPr>
            <p:nvPr/>
          </p:nvSpPr>
          <p:spPr bwMode="auto">
            <a:xfrm>
              <a:off x="3780" y="13764"/>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2000">
                  <a:solidFill>
                    <a:srgbClr val="000000"/>
                  </a:solidFill>
                  <a:latin typeface="楷体" panose="02010609060101010101" pitchFamily="49" charset="-122"/>
                  <a:ea typeface="楷体" panose="02010609060101010101" pitchFamily="49" charset="-122"/>
                </a:rPr>
                <a:t>转换、设计</a:t>
              </a:r>
              <a:endParaRPr kumimoji="0" lang="zh-CN" altLang="en-US" sz="2000">
                <a:latin typeface="楷体" panose="02010609060101010101" pitchFamily="49" charset="-122"/>
                <a:ea typeface="楷体" panose="02010609060101010101" pitchFamily="49" charset="-122"/>
              </a:endParaRPr>
            </a:p>
          </p:txBody>
        </p:sp>
        <p:sp>
          <p:nvSpPr>
            <p:cNvPr id="13318" name="Text Box 6"/>
            <p:cNvSpPr txBox="1">
              <a:spLocks noChangeArrowheads="1"/>
            </p:cNvSpPr>
            <p:nvPr/>
          </p:nvSpPr>
          <p:spPr bwMode="auto">
            <a:xfrm>
              <a:off x="3780" y="12672"/>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2000">
                  <a:solidFill>
                    <a:srgbClr val="000000"/>
                  </a:solidFill>
                  <a:latin typeface="楷体" panose="02010609060101010101" pitchFamily="49" charset="-122"/>
                  <a:ea typeface="楷体" panose="02010609060101010101" pitchFamily="49" charset="-122"/>
                </a:rPr>
                <a:t>理解、表达</a:t>
              </a:r>
              <a:endParaRPr kumimoji="0" lang="zh-CN" altLang="en-US" sz="2000">
                <a:latin typeface="楷体" panose="02010609060101010101" pitchFamily="49" charset="-122"/>
                <a:ea typeface="楷体" panose="02010609060101010101" pitchFamily="49" charset="-122"/>
              </a:endParaRPr>
            </a:p>
          </p:txBody>
        </p:sp>
        <p:sp>
          <p:nvSpPr>
            <p:cNvPr id="13319" name="Freeform 7"/>
            <p:cNvSpPr/>
            <p:nvPr/>
          </p:nvSpPr>
          <p:spPr bwMode="auto">
            <a:xfrm>
              <a:off x="3061" y="11076"/>
              <a:ext cx="1835" cy="1476"/>
            </a:xfrm>
            <a:custGeom>
              <a:avLst/>
              <a:gdLst>
                <a:gd name="T0" fmla="*/ 467 w 1835"/>
                <a:gd name="T1" fmla="*/ 312 h 1476"/>
                <a:gd name="T2" fmla="*/ 143 w 1835"/>
                <a:gd name="T3" fmla="*/ 372 h 1476"/>
                <a:gd name="T4" fmla="*/ 95 w 1835"/>
                <a:gd name="T5" fmla="*/ 624 h 1476"/>
                <a:gd name="T6" fmla="*/ 71 w 1835"/>
                <a:gd name="T7" fmla="*/ 672 h 1476"/>
                <a:gd name="T8" fmla="*/ 23 w 1835"/>
                <a:gd name="T9" fmla="*/ 744 h 1476"/>
                <a:gd name="T10" fmla="*/ 71 w 1835"/>
                <a:gd name="T11" fmla="*/ 984 h 1476"/>
                <a:gd name="T12" fmla="*/ 119 w 1835"/>
                <a:gd name="T13" fmla="*/ 1056 h 1476"/>
                <a:gd name="T14" fmla="*/ 143 w 1835"/>
                <a:gd name="T15" fmla="*/ 1092 h 1476"/>
                <a:gd name="T16" fmla="*/ 155 w 1835"/>
                <a:gd name="T17" fmla="*/ 1200 h 1476"/>
                <a:gd name="T18" fmla="*/ 287 w 1835"/>
                <a:gd name="T19" fmla="*/ 1320 h 1476"/>
                <a:gd name="T20" fmla="*/ 335 w 1835"/>
                <a:gd name="T21" fmla="*/ 1344 h 1476"/>
                <a:gd name="T22" fmla="*/ 467 w 1835"/>
                <a:gd name="T23" fmla="*/ 1440 h 1476"/>
                <a:gd name="T24" fmla="*/ 563 w 1835"/>
                <a:gd name="T25" fmla="*/ 1476 h 1476"/>
                <a:gd name="T26" fmla="*/ 839 w 1835"/>
                <a:gd name="T27" fmla="*/ 1404 h 1476"/>
                <a:gd name="T28" fmla="*/ 911 w 1835"/>
                <a:gd name="T29" fmla="*/ 1380 h 1476"/>
                <a:gd name="T30" fmla="*/ 1067 w 1835"/>
                <a:gd name="T31" fmla="*/ 1416 h 1476"/>
                <a:gd name="T32" fmla="*/ 1139 w 1835"/>
                <a:gd name="T33" fmla="*/ 1356 h 1476"/>
                <a:gd name="T34" fmla="*/ 1175 w 1835"/>
                <a:gd name="T35" fmla="*/ 1224 h 1476"/>
                <a:gd name="T36" fmla="*/ 1271 w 1835"/>
                <a:gd name="T37" fmla="*/ 1248 h 1476"/>
                <a:gd name="T38" fmla="*/ 1391 w 1835"/>
                <a:gd name="T39" fmla="*/ 1308 h 1476"/>
                <a:gd name="T40" fmla="*/ 1535 w 1835"/>
                <a:gd name="T41" fmla="*/ 1296 h 1476"/>
                <a:gd name="T42" fmla="*/ 1583 w 1835"/>
                <a:gd name="T43" fmla="*/ 1224 h 1476"/>
                <a:gd name="T44" fmla="*/ 1703 w 1835"/>
                <a:gd name="T45" fmla="*/ 1068 h 1476"/>
                <a:gd name="T46" fmla="*/ 1715 w 1835"/>
                <a:gd name="T47" fmla="*/ 1032 h 1476"/>
                <a:gd name="T48" fmla="*/ 1787 w 1835"/>
                <a:gd name="T49" fmla="*/ 1008 h 1476"/>
                <a:gd name="T50" fmla="*/ 1811 w 1835"/>
                <a:gd name="T51" fmla="*/ 972 h 1476"/>
                <a:gd name="T52" fmla="*/ 1835 w 1835"/>
                <a:gd name="T53" fmla="*/ 876 h 1476"/>
                <a:gd name="T54" fmla="*/ 1739 w 1835"/>
                <a:gd name="T55" fmla="*/ 696 h 1476"/>
                <a:gd name="T56" fmla="*/ 1607 w 1835"/>
                <a:gd name="T57" fmla="*/ 576 h 1476"/>
                <a:gd name="T58" fmla="*/ 1451 w 1835"/>
                <a:gd name="T59" fmla="*/ 432 h 1476"/>
                <a:gd name="T60" fmla="*/ 1367 w 1835"/>
                <a:gd name="T61" fmla="*/ 360 h 1476"/>
                <a:gd name="T62" fmla="*/ 1307 w 1835"/>
                <a:gd name="T63" fmla="*/ 132 h 1476"/>
                <a:gd name="T64" fmla="*/ 1223 w 1835"/>
                <a:gd name="T65" fmla="*/ 96 h 1476"/>
                <a:gd name="T66" fmla="*/ 1019 w 1835"/>
                <a:gd name="T67" fmla="*/ 48 h 1476"/>
                <a:gd name="T68" fmla="*/ 839 w 1835"/>
                <a:gd name="T69" fmla="*/ 0 h 1476"/>
                <a:gd name="T70" fmla="*/ 743 w 1835"/>
                <a:gd name="T71" fmla="*/ 24 h 1476"/>
                <a:gd name="T72" fmla="*/ 695 w 1835"/>
                <a:gd name="T73" fmla="*/ 96 h 1476"/>
                <a:gd name="T74" fmla="*/ 659 w 1835"/>
                <a:gd name="T75" fmla="*/ 132 h 1476"/>
                <a:gd name="T76" fmla="*/ 611 w 1835"/>
                <a:gd name="T77" fmla="*/ 204 h 1476"/>
                <a:gd name="T78" fmla="*/ 515 w 1835"/>
                <a:gd name="T79" fmla="*/ 228 h 1476"/>
                <a:gd name="T80" fmla="*/ 467 w 1835"/>
                <a:gd name="T81" fmla="*/ 312 h 147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35" h="1476">
                  <a:moveTo>
                    <a:pt x="467" y="312"/>
                  </a:moveTo>
                  <a:cubicBezTo>
                    <a:pt x="358" y="328"/>
                    <a:pt x="252" y="356"/>
                    <a:pt x="143" y="372"/>
                  </a:cubicBezTo>
                  <a:cubicBezTo>
                    <a:pt x="133" y="522"/>
                    <a:pt x="150" y="528"/>
                    <a:pt x="95" y="624"/>
                  </a:cubicBezTo>
                  <a:cubicBezTo>
                    <a:pt x="86" y="640"/>
                    <a:pt x="80" y="657"/>
                    <a:pt x="71" y="672"/>
                  </a:cubicBezTo>
                  <a:cubicBezTo>
                    <a:pt x="56" y="697"/>
                    <a:pt x="23" y="744"/>
                    <a:pt x="23" y="744"/>
                  </a:cubicBezTo>
                  <a:cubicBezTo>
                    <a:pt x="0" y="835"/>
                    <a:pt x="19" y="910"/>
                    <a:pt x="71" y="984"/>
                  </a:cubicBezTo>
                  <a:cubicBezTo>
                    <a:pt x="88" y="1008"/>
                    <a:pt x="103" y="1032"/>
                    <a:pt x="119" y="1056"/>
                  </a:cubicBezTo>
                  <a:cubicBezTo>
                    <a:pt x="127" y="1068"/>
                    <a:pt x="143" y="1092"/>
                    <a:pt x="143" y="1092"/>
                  </a:cubicBezTo>
                  <a:cubicBezTo>
                    <a:pt x="147" y="1128"/>
                    <a:pt x="146" y="1165"/>
                    <a:pt x="155" y="1200"/>
                  </a:cubicBezTo>
                  <a:cubicBezTo>
                    <a:pt x="168" y="1252"/>
                    <a:pt x="251" y="1296"/>
                    <a:pt x="287" y="1320"/>
                  </a:cubicBezTo>
                  <a:cubicBezTo>
                    <a:pt x="302" y="1330"/>
                    <a:pt x="320" y="1334"/>
                    <a:pt x="335" y="1344"/>
                  </a:cubicBezTo>
                  <a:cubicBezTo>
                    <a:pt x="378" y="1375"/>
                    <a:pt x="418" y="1416"/>
                    <a:pt x="467" y="1440"/>
                  </a:cubicBezTo>
                  <a:cubicBezTo>
                    <a:pt x="468" y="1441"/>
                    <a:pt x="563" y="1476"/>
                    <a:pt x="563" y="1476"/>
                  </a:cubicBezTo>
                  <a:cubicBezTo>
                    <a:pt x="660" y="1458"/>
                    <a:pt x="746" y="1435"/>
                    <a:pt x="839" y="1404"/>
                  </a:cubicBezTo>
                  <a:cubicBezTo>
                    <a:pt x="863" y="1396"/>
                    <a:pt x="911" y="1380"/>
                    <a:pt x="911" y="1380"/>
                  </a:cubicBezTo>
                  <a:cubicBezTo>
                    <a:pt x="966" y="1389"/>
                    <a:pt x="1014" y="1403"/>
                    <a:pt x="1067" y="1416"/>
                  </a:cubicBezTo>
                  <a:cubicBezTo>
                    <a:pt x="1090" y="1401"/>
                    <a:pt x="1125" y="1381"/>
                    <a:pt x="1139" y="1356"/>
                  </a:cubicBezTo>
                  <a:cubicBezTo>
                    <a:pt x="1157" y="1325"/>
                    <a:pt x="1166" y="1259"/>
                    <a:pt x="1175" y="1224"/>
                  </a:cubicBezTo>
                  <a:cubicBezTo>
                    <a:pt x="1210" y="1231"/>
                    <a:pt x="1239" y="1234"/>
                    <a:pt x="1271" y="1248"/>
                  </a:cubicBezTo>
                  <a:cubicBezTo>
                    <a:pt x="1314" y="1266"/>
                    <a:pt x="1347" y="1293"/>
                    <a:pt x="1391" y="1308"/>
                  </a:cubicBezTo>
                  <a:cubicBezTo>
                    <a:pt x="1439" y="1304"/>
                    <a:pt x="1491" y="1315"/>
                    <a:pt x="1535" y="1296"/>
                  </a:cubicBezTo>
                  <a:cubicBezTo>
                    <a:pt x="1561" y="1284"/>
                    <a:pt x="1567" y="1248"/>
                    <a:pt x="1583" y="1224"/>
                  </a:cubicBezTo>
                  <a:cubicBezTo>
                    <a:pt x="1621" y="1167"/>
                    <a:pt x="1643" y="1108"/>
                    <a:pt x="1703" y="1068"/>
                  </a:cubicBezTo>
                  <a:cubicBezTo>
                    <a:pt x="1707" y="1056"/>
                    <a:pt x="1705" y="1039"/>
                    <a:pt x="1715" y="1032"/>
                  </a:cubicBezTo>
                  <a:cubicBezTo>
                    <a:pt x="1736" y="1017"/>
                    <a:pt x="1787" y="1008"/>
                    <a:pt x="1787" y="1008"/>
                  </a:cubicBezTo>
                  <a:cubicBezTo>
                    <a:pt x="1795" y="996"/>
                    <a:pt x="1806" y="986"/>
                    <a:pt x="1811" y="972"/>
                  </a:cubicBezTo>
                  <a:cubicBezTo>
                    <a:pt x="1822" y="941"/>
                    <a:pt x="1835" y="876"/>
                    <a:pt x="1835" y="876"/>
                  </a:cubicBezTo>
                  <a:cubicBezTo>
                    <a:pt x="1822" y="798"/>
                    <a:pt x="1806" y="741"/>
                    <a:pt x="1739" y="696"/>
                  </a:cubicBezTo>
                  <a:cubicBezTo>
                    <a:pt x="1673" y="597"/>
                    <a:pt x="1779" y="748"/>
                    <a:pt x="1607" y="576"/>
                  </a:cubicBezTo>
                  <a:cubicBezTo>
                    <a:pt x="1556" y="525"/>
                    <a:pt x="1506" y="478"/>
                    <a:pt x="1451" y="432"/>
                  </a:cubicBezTo>
                  <a:cubicBezTo>
                    <a:pt x="1403" y="392"/>
                    <a:pt x="1415" y="424"/>
                    <a:pt x="1367" y="360"/>
                  </a:cubicBezTo>
                  <a:cubicBezTo>
                    <a:pt x="1313" y="288"/>
                    <a:pt x="1337" y="206"/>
                    <a:pt x="1307" y="132"/>
                  </a:cubicBezTo>
                  <a:cubicBezTo>
                    <a:pt x="1298" y="108"/>
                    <a:pt x="1239" y="101"/>
                    <a:pt x="1223" y="96"/>
                  </a:cubicBezTo>
                  <a:cubicBezTo>
                    <a:pt x="1154" y="76"/>
                    <a:pt x="1091" y="58"/>
                    <a:pt x="1019" y="48"/>
                  </a:cubicBezTo>
                  <a:cubicBezTo>
                    <a:pt x="960" y="28"/>
                    <a:pt x="898" y="20"/>
                    <a:pt x="839" y="0"/>
                  </a:cubicBezTo>
                  <a:cubicBezTo>
                    <a:pt x="807" y="6"/>
                    <a:pt x="766" y="1"/>
                    <a:pt x="743" y="24"/>
                  </a:cubicBezTo>
                  <a:cubicBezTo>
                    <a:pt x="723" y="44"/>
                    <a:pt x="711" y="72"/>
                    <a:pt x="695" y="96"/>
                  </a:cubicBezTo>
                  <a:cubicBezTo>
                    <a:pt x="686" y="110"/>
                    <a:pt x="669" y="119"/>
                    <a:pt x="659" y="132"/>
                  </a:cubicBezTo>
                  <a:cubicBezTo>
                    <a:pt x="641" y="155"/>
                    <a:pt x="638" y="195"/>
                    <a:pt x="611" y="204"/>
                  </a:cubicBezTo>
                  <a:cubicBezTo>
                    <a:pt x="556" y="222"/>
                    <a:pt x="587" y="214"/>
                    <a:pt x="515" y="228"/>
                  </a:cubicBezTo>
                  <a:cubicBezTo>
                    <a:pt x="501" y="271"/>
                    <a:pt x="515" y="312"/>
                    <a:pt x="467" y="312"/>
                  </a:cubicBezTo>
                  <a:close/>
                </a:path>
              </a:pathLst>
            </a:custGeom>
            <a:solidFill>
              <a:srgbClr val="FFFFFF"/>
            </a:solidFill>
            <a:ln w="9525">
              <a:solidFill>
                <a:srgbClr val="000000"/>
              </a:solidFill>
              <a:round/>
            </a:ln>
          </p:spPr>
          <p:txBody>
            <a:bodyPr/>
            <a:lstStyle/>
            <a:p>
              <a:endParaRPr lang="zh-CN" altLang="en-US"/>
            </a:p>
          </p:txBody>
        </p:sp>
        <p:sp>
          <p:nvSpPr>
            <p:cNvPr id="13320" name="Text Box 8"/>
            <p:cNvSpPr txBox="1">
              <a:spLocks noChangeArrowheads="1"/>
            </p:cNvSpPr>
            <p:nvPr/>
          </p:nvSpPr>
          <p:spPr bwMode="auto">
            <a:xfrm>
              <a:off x="3240" y="11583"/>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2000">
                  <a:solidFill>
                    <a:srgbClr val="000000"/>
                  </a:solidFill>
                  <a:latin typeface="楷体" panose="02010609060101010101" pitchFamily="49" charset="-122"/>
                  <a:ea typeface="楷体" panose="02010609060101010101" pitchFamily="49" charset="-122"/>
                </a:rPr>
                <a:t>现实世界</a:t>
              </a:r>
              <a:endParaRPr kumimoji="0" lang="zh-CN" altLang="en-US" sz="2000">
                <a:latin typeface="楷体" panose="02010609060101010101" pitchFamily="49" charset="-122"/>
                <a:ea typeface="楷体" panose="02010609060101010101" pitchFamily="49" charset="-122"/>
              </a:endParaRPr>
            </a:p>
          </p:txBody>
        </p:sp>
        <p:sp>
          <p:nvSpPr>
            <p:cNvPr id="13321" name="Line 9"/>
            <p:cNvSpPr>
              <a:spLocks noChangeShapeType="1"/>
            </p:cNvSpPr>
            <p:nvPr/>
          </p:nvSpPr>
          <p:spPr bwMode="auto">
            <a:xfrm>
              <a:off x="3780" y="12516"/>
              <a:ext cx="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2" name="Text Box 10"/>
            <p:cNvSpPr txBox="1">
              <a:spLocks noChangeArrowheads="1"/>
            </p:cNvSpPr>
            <p:nvPr/>
          </p:nvSpPr>
          <p:spPr bwMode="auto">
            <a:xfrm>
              <a:off x="2880" y="13296"/>
              <a:ext cx="1800" cy="468"/>
            </a:xfrm>
            <a:prstGeom prst="rect">
              <a:avLst/>
            </a:prstGeom>
            <a:solidFill>
              <a:srgbClr val="FFFFFF"/>
            </a:solidFill>
            <a:ln w="9525">
              <a:solidFill>
                <a:srgbClr val="000000"/>
              </a:solidFill>
              <a:miter lim="800000"/>
            </a:ln>
          </p:spPr>
          <p:txBody>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solidFill>
                    <a:srgbClr val="000000"/>
                  </a:solidFill>
                  <a:latin typeface="楷体" panose="02010609060101010101" pitchFamily="49" charset="-122"/>
                  <a:ea typeface="楷体" panose="02010609060101010101" pitchFamily="49" charset="-122"/>
                </a:rPr>
                <a:t>概念模型：</a:t>
              </a:r>
              <a:r>
                <a:rPr kumimoji="0" lang="en-US" altLang="zh-CN" sz="1800">
                  <a:solidFill>
                    <a:srgbClr val="000000"/>
                  </a:solidFill>
                  <a:latin typeface="楷体" panose="02010609060101010101" pitchFamily="49" charset="-122"/>
                  <a:ea typeface="楷体" panose="02010609060101010101" pitchFamily="49" charset="-122"/>
                </a:rPr>
                <a:t>E-R</a:t>
              </a:r>
              <a:endParaRPr kumimoji="0" lang="en-US" altLang="zh-CN" sz="1800">
                <a:latin typeface="楷体" panose="02010609060101010101" pitchFamily="49" charset="-122"/>
                <a:ea typeface="楷体" panose="02010609060101010101" pitchFamily="49" charset="-122"/>
              </a:endParaRPr>
            </a:p>
          </p:txBody>
        </p:sp>
        <p:sp>
          <p:nvSpPr>
            <p:cNvPr id="13323" name="Line 11"/>
            <p:cNvSpPr>
              <a:spLocks noChangeShapeType="1"/>
            </p:cNvSpPr>
            <p:nvPr/>
          </p:nvSpPr>
          <p:spPr bwMode="auto">
            <a:xfrm>
              <a:off x="3780" y="13764"/>
              <a:ext cx="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4" name="Text Box 12"/>
            <p:cNvSpPr txBox="1">
              <a:spLocks noChangeArrowheads="1"/>
            </p:cNvSpPr>
            <p:nvPr/>
          </p:nvSpPr>
          <p:spPr bwMode="auto">
            <a:xfrm>
              <a:off x="2880" y="14388"/>
              <a:ext cx="1800" cy="468"/>
            </a:xfrm>
            <a:prstGeom prst="rect">
              <a:avLst/>
            </a:prstGeom>
            <a:solidFill>
              <a:srgbClr val="FFFFFF"/>
            </a:solidFill>
            <a:ln w="9525">
              <a:solidFill>
                <a:srgbClr val="000000"/>
              </a:solidFill>
              <a:miter lim="800000"/>
            </a:ln>
          </p:spPr>
          <p:txBody>
            <a:bodyPr tIns="9360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latin typeface="楷体" panose="02010609060101010101" pitchFamily="49" charset="-122"/>
                  <a:ea typeface="楷体" panose="02010609060101010101" pitchFamily="49" charset="-122"/>
                </a:rPr>
                <a:t>逻辑模型： </a:t>
              </a:r>
              <a:r>
                <a:rPr kumimoji="0" lang="en-US" altLang="zh-CN">
                  <a:latin typeface="楷体" panose="02010609060101010101" pitchFamily="49" charset="-122"/>
                  <a:ea typeface="楷体" panose="02010609060101010101" pitchFamily="49" charset="-122"/>
                </a:rPr>
                <a:t>DBSchema</a:t>
              </a:r>
              <a:endParaRPr kumimoji="0" lang="en-US" altLang="zh-CN">
                <a:latin typeface="楷体" panose="02010609060101010101" pitchFamily="49" charset="-122"/>
                <a:ea typeface="楷体" panose="02010609060101010101" pitchFamily="49" charset="-122"/>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noChangeArrowheads="1"/>
          </p:cNvSpPr>
          <p:nvPr>
            <p:ph type="title"/>
          </p:nvPr>
        </p:nvSpPr>
        <p:spPr/>
        <p:txBody>
          <a:bodyPr/>
          <a:lstStyle/>
          <a:p>
            <a:r>
              <a:rPr lang="en-US" altLang="zh-CN" smtClean="0"/>
              <a:t>E-R</a:t>
            </a:r>
            <a:r>
              <a:rPr lang="zh-CN" altLang="en-US" smtClean="0"/>
              <a:t>模型向关系模式的转换</a:t>
            </a:r>
            <a:endParaRPr lang="zh-CN" altLang="en-US" smtClean="0"/>
          </a:p>
        </p:txBody>
      </p:sp>
      <p:grpSp>
        <p:nvGrpSpPr>
          <p:cNvPr id="103429" name="Group 32"/>
          <p:cNvGrpSpPr>
            <a:grpSpLocks noGrp="1"/>
          </p:cNvGrpSpPr>
          <p:nvPr/>
        </p:nvGrpSpPr>
        <p:grpSpPr bwMode="auto">
          <a:xfrm>
            <a:off x="2055813" y="2554288"/>
            <a:ext cx="4335462" cy="3497262"/>
            <a:chOff x="4128" y="1728"/>
            <a:chExt cx="1632" cy="2160"/>
          </a:xfrm>
        </p:grpSpPr>
        <p:sp>
          <p:nvSpPr>
            <p:cNvPr id="103431" name="Text Box 9"/>
            <p:cNvSpPr txBox="1">
              <a:spLocks noChangeArrowheads="1"/>
            </p:cNvSpPr>
            <p:nvPr/>
          </p:nvSpPr>
          <p:spPr bwMode="auto">
            <a:xfrm>
              <a:off x="4134" y="2601"/>
              <a:ext cx="618" cy="285"/>
            </a:xfrm>
            <a:prstGeom prst="rect">
              <a:avLst/>
            </a:prstGeom>
            <a:solidFill>
              <a:srgbClr val="33CCCC"/>
            </a:solidFill>
            <a:ln w="28575">
              <a:solidFill>
                <a:schemeClr val="bg2"/>
              </a:solidFill>
              <a:miter lim="800000"/>
            </a:ln>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sz="2400">
                  <a:latin typeface="Times New Roman" panose="02020603050405020304" pitchFamily="18" charset="0"/>
                  <a:ea typeface="华文新魏" panose="02010800040101010101" pitchFamily="2" charset="-122"/>
                </a:rPr>
                <a:t>职工</a:t>
              </a:r>
              <a:endParaRPr kumimoji="0" lang="zh-CN" altLang="en-US" sz="2000">
                <a:latin typeface="Times New Roman" panose="02020603050405020304" pitchFamily="18" charset="0"/>
                <a:ea typeface="华文新魏" panose="02010800040101010101" pitchFamily="2" charset="-122"/>
              </a:endParaRPr>
            </a:p>
          </p:txBody>
        </p:sp>
        <p:sp>
          <p:nvSpPr>
            <p:cNvPr id="103432" name="AutoShape 10"/>
            <p:cNvSpPr>
              <a:spLocks noChangeArrowheads="1"/>
            </p:cNvSpPr>
            <p:nvPr/>
          </p:nvSpPr>
          <p:spPr bwMode="auto">
            <a:xfrm>
              <a:off x="5136" y="2448"/>
              <a:ext cx="624" cy="672"/>
            </a:xfrm>
            <a:prstGeom prst="diamond">
              <a:avLst/>
            </a:prstGeom>
            <a:solidFill>
              <a:srgbClr val="33CCCC"/>
            </a:solidFill>
            <a:ln w="28575">
              <a:solidFill>
                <a:schemeClr val="bg2"/>
              </a:solidFill>
              <a:miter lim="800000"/>
            </a:ln>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 typeface="Wingdings" panose="05000000000000000000" pitchFamily="2" charset="2"/>
                <a:buNone/>
              </a:pPr>
              <a:r>
                <a:rPr kumimoji="0" lang="zh-CN" altLang="en-US" sz="2400">
                  <a:latin typeface="Times New Roman" panose="02020603050405020304" pitchFamily="18" charset="0"/>
                  <a:ea typeface="华文新魏" panose="02010800040101010101" pitchFamily="2" charset="-122"/>
                </a:rPr>
                <a:t>领导</a:t>
              </a:r>
              <a:endParaRPr kumimoji="0" lang="zh-CN" altLang="en-US" sz="2400">
                <a:latin typeface="Times New Roman" panose="02020603050405020304" pitchFamily="18" charset="0"/>
                <a:ea typeface="华文新魏" panose="02010800040101010101" pitchFamily="2" charset="-122"/>
              </a:endParaRPr>
            </a:p>
          </p:txBody>
        </p:sp>
        <p:sp>
          <p:nvSpPr>
            <p:cNvPr id="103433" name="Line 12"/>
            <p:cNvSpPr>
              <a:spLocks noChangeShapeType="1"/>
            </p:cNvSpPr>
            <p:nvPr/>
          </p:nvSpPr>
          <p:spPr bwMode="auto">
            <a:xfrm>
              <a:off x="4752" y="2688"/>
              <a:ext cx="480" cy="0"/>
            </a:xfrm>
            <a:prstGeom prst="line">
              <a:avLst/>
            </a:prstGeom>
            <a:noFill/>
            <a:ln w="2857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34" name="Line 13"/>
            <p:cNvSpPr>
              <a:spLocks noChangeShapeType="1"/>
            </p:cNvSpPr>
            <p:nvPr/>
          </p:nvSpPr>
          <p:spPr bwMode="auto">
            <a:xfrm>
              <a:off x="4752" y="2880"/>
              <a:ext cx="480" cy="0"/>
            </a:xfrm>
            <a:prstGeom prst="line">
              <a:avLst/>
            </a:prstGeom>
            <a:noFill/>
            <a:ln w="28575">
              <a:solidFill>
                <a:schemeClr val="bg2"/>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03435" name="Text Box 19"/>
            <p:cNvSpPr txBox="1">
              <a:spLocks noChangeArrowheads="1"/>
            </p:cNvSpPr>
            <p:nvPr/>
          </p:nvSpPr>
          <p:spPr bwMode="auto">
            <a:xfrm>
              <a:off x="4704" y="2832"/>
              <a:ext cx="57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sz="1800">
                  <a:latin typeface="Times New Roman" panose="02020603050405020304" pitchFamily="18" charset="0"/>
                  <a:ea typeface="华文新魏" panose="02010800040101010101" pitchFamily="2" charset="-122"/>
                </a:rPr>
                <a:t>领导</a:t>
              </a:r>
              <a:endParaRPr kumimoji="0" lang="zh-CN" altLang="en-US" sz="2000">
                <a:latin typeface="Times New Roman" panose="02020603050405020304" pitchFamily="18" charset="0"/>
                <a:ea typeface="华文新魏" panose="02010800040101010101" pitchFamily="2" charset="-122"/>
              </a:endParaRPr>
            </a:p>
          </p:txBody>
        </p:sp>
        <p:sp>
          <p:nvSpPr>
            <p:cNvPr id="103436" name="Text Box 20"/>
            <p:cNvSpPr txBox="1">
              <a:spLocks noChangeArrowheads="1"/>
            </p:cNvSpPr>
            <p:nvPr/>
          </p:nvSpPr>
          <p:spPr bwMode="auto">
            <a:xfrm>
              <a:off x="4704" y="2448"/>
              <a:ext cx="576"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sz="2000">
                  <a:latin typeface="Times New Roman" panose="02020603050405020304" pitchFamily="18" charset="0"/>
                  <a:ea typeface="华文新魏" panose="02010800040101010101" pitchFamily="2" charset="-122"/>
                </a:rPr>
                <a:t>部下</a:t>
              </a:r>
              <a:endParaRPr kumimoji="0" lang="zh-CN" altLang="en-US" sz="2000">
                <a:latin typeface="Times New Roman" panose="02020603050405020304" pitchFamily="18" charset="0"/>
                <a:ea typeface="华文新魏" panose="02010800040101010101" pitchFamily="2" charset="-122"/>
              </a:endParaRPr>
            </a:p>
          </p:txBody>
        </p:sp>
        <p:sp>
          <p:nvSpPr>
            <p:cNvPr id="103437" name="Text Box 4"/>
            <p:cNvSpPr txBox="1">
              <a:spLocks noChangeArrowheads="1"/>
            </p:cNvSpPr>
            <p:nvPr/>
          </p:nvSpPr>
          <p:spPr bwMode="auto">
            <a:xfrm>
              <a:off x="4128" y="1881"/>
              <a:ext cx="624" cy="285"/>
            </a:xfrm>
            <a:prstGeom prst="rect">
              <a:avLst/>
            </a:prstGeom>
            <a:solidFill>
              <a:srgbClr val="33CCCC"/>
            </a:solidFill>
            <a:ln w="28575">
              <a:solidFill>
                <a:schemeClr val="bg2"/>
              </a:solidFill>
              <a:miter lim="800000"/>
            </a:ln>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sz="2400">
                  <a:latin typeface="Times New Roman" panose="02020603050405020304" pitchFamily="18" charset="0"/>
                  <a:ea typeface="华文新魏" panose="02010800040101010101" pitchFamily="2" charset="-122"/>
                </a:rPr>
                <a:t>职工</a:t>
              </a:r>
              <a:endParaRPr kumimoji="0" lang="zh-CN" altLang="en-US" sz="2000">
                <a:latin typeface="Times New Roman" panose="02020603050405020304" pitchFamily="18" charset="0"/>
                <a:ea typeface="华文新魏" panose="02010800040101010101" pitchFamily="2" charset="-122"/>
              </a:endParaRPr>
            </a:p>
          </p:txBody>
        </p:sp>
        <p:sp>
          <p:nvSpPr>
            <p:cNvPr id="103438" name="Line 5"/>
            <p:cNvSpPr>
              <a:spLocks noChangeShapeType="1"/>
            </p:cNvSpPr>
            <p:nvPr/>
          </p:nvSpPr>
          <p:spPr bwMode="auto">
            <a:xfrm>
              <a:off x="4752" y="1968"/>
              <a:ext cx="480" cy="0"/>
            </a:xfrm>
            <a:prstGeom prst="line">
              <a:avLst/>
            </a:prstGeom>
            <a:noFill/>
            <a:ln w="28575">
              <a:solidFill>
                <a:schemeClr val="bg2"/>
              </a:solidFill>
              <a:round/>
              <a:head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3439" name="AutoShape 6"/>
            <p:cNvSpPr>
              <a:spLocks noChangeArrowheads="1"/>
            </p:cNvSpPr>
            <p:nvPr/>
          </p:nvSpPr>
          <p:spPr bwMode="auto">
            <a:xfrm>
              <a:off x="5136" y="1728"/>
              <a:ext cx="624" cy="672"/>
            </a:xfrm>
            <a:prstGeom prst="diamond">
              <a:avLst/>
            </a:prstGeom>
            <a:solidFill>
              <a:srgbClr val="33CCCC"/>
            </a:solidFill>
            <a:ln w="28575">
              <a:solidFill>
                <a:schemeClr val="bg2"/>
              </a:solidFill>
              <a:miter lim="800000"/>
            </a:ln>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 typeface="Wingdings" panose="05000000000000000000" pitchFamily="2" charset="2"/>
                <a:buNone/>
              </a:pPr>
              <a:r>
                <a:rPr kumimoji="0" lang="zh-CN" altLang="en-US" sz="2400">
                  <a:latin typeface="Times New Roman" panose="02020603050405020304" pitchFamily="18" charset="0"/>
                  <a:ea typeface="华文新魏" panose="02010800040101010101" pitchFamily="2" charset="-122"/>
                </a:rPr>
                <a:t>配偶</a:t>
              </a:r>
              <a:endParaRPr kumimoji="0" lang="zh-CN" altLang="en-US" sz="2400">
                <a:latin typeface="Times New Roman" panose="02020603050405020304" pitchFamily="18" charset="0"/>
                <a:ea typeface="华文新魏" panose="02010800040101010101" pitchFamily="2" charset="-122"/>
              </a:endParaRPr>
            </a:p>
          </p:txBody>
        </p:sp>
        <p:sp>
          <p:nvSpPr>
            <p:cNvPr id="103440" name="Line 7"/>
            <p:cNvSpPr>
              <a:spLocks noChangeShapeType="1"/>
            </p:cNvSpPr>
            <p:nvPr/>
          </p:nvSpPr>
          <p:spPr bwMode="auto">
            <a:xfrm>
              <a:off x="4752" y="2160"/>
              <a:ext cx="480" cy="0"/>
            </a:xfrm>
            <a:prstGeom prst="line">
              <a:avLst/>
            </a:prstGeom>
            <a:noFill/>
            <a:ln w="28575">
              <a:solidFill>
                <a:schemeClr val="bg2"/>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03441" name="Text Box 21"/>
            <p:cNvSpPr txBox="1">
              <a:spLocks noChangeArrowheads="1"/>
            </p:cNvSpPr>
            <p:nvPr/>
          </p:nvSpPr>
          <p:spPr bwMode="auto">
            <a:xfrm>
              <a:off x="4752" y="2112"/>
              <a:ext cx="57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sz="1800">
                  <a:latin typeface="Times New Roman" panose="02020603050405020304" pitchFamily="18" charset="0"/>
                  <a:ea typeface="华文新魏" panose="02010800040101010101" pitchFamily="2" charset="-122"/>
                </a:rPr>
                <a:t>丈夫</a:t>
              </a:r>
              <a:endParaRPr kumimoji="0" lang="zh-CN" altLang="en-US" sz="2000">
                <a:latin typeface="Times New Roman" panose="02020603050405020304" pitchFamily="18" charset="0"/>
                <a:ea typeface="华文新魏" panose="02010800040101010101" pitchFamily="2" charset="-122"/>
              </a:endParaRPr>
            </a:p>
          </p:txBody>
        </p:sp>
        <p:sp>
          <p:nvSpPr>
            <p:cNvPr id="103442" name="Text Box 22"/>
            <p:cNvSpPr txBox="1">
              <a:spLocks noChangeArrowheads="1"/>
            </p:cNvSpPr>
            <p:nvPr/>
          </p:nvSpPr>
          <p:spPr bwMode="auto">
            <a:xfrm>
              <a:off x="4752" y="1728"/>
              <a:ext cx="57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sz="1800">
                  <a:latin typeface="Times New Roman" panose="02020603050405020304" pitchFamily="18" charset="0"/>
                  <a:ea typeface="华文新魏" panose="02010800040101010101" pitchFamily="2" charset="-122"/>
                </a:rPr>
                <a:t>妻子</a:t>
              </a:r>
              <a:endParaRPr kumimoji="0" lang="zh-CN" altLang="en-US" sz="2000">
                <a:latin typeface="Times New Roman" panose="02020603050405020304" pitchFamily="18" charset="0"/>
                <a:ea typeface="华文新魏" panose="02010800040101010101" pitchFamily="2" charset="-122"/>
              </a:endParaRPr>
            </a:p>
          </p:txBody>
        </p:sp>
        <p:sp>
          <p:nvSpPr>
            <p:cNvPr id="103443" name="AutoShape 14"/>
            <p:cNvSpPr>
              <a:spLocks noChangeArrowheads="1"/>
            </p:cNvSpPr>
            <p:nvPr/>
          </p:nvSpPr>
          <p:spPr bwMode="auto">
            <a:xfrm>
              <a:off x="5136" y="3216"/>
              <a:ext cx="624" cy="672"/>
            </a:xfrm>
            <a:prstGeom prst="diamond">
              <a:avLst/>
            </a:prstGeom>
            <a:solidFill>
              <a:srgbClr val="33CCCC"/>
            </a:solidFill>
            <a:ln w="28575">
              <a:solidFill>
                <a:schemeClr val="bg2"/>
              </a:solidFill>
              <a:miter lim="800000"/>
            </a:ln>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 typeface="Wingdings" panose="05000000000000000000" pitchFamily="2" charset="2"/>
                <a:buNone/>
              </a:pPr>
              <a:r>
                <a:rPr kumimoji="0" lang="zh-CN" altLang="en-US" sz="2400">
                  <a:latin typeface="Times New Roman" panose="02020603050405020304" pitchFamily="18" charset="0"/>
                  <a:ea typeface="华文新魏" panose="02010800040101010101" pitchFamily="2" charset="-122"/>
                </a:rPr>
                <a:t>先行课</a:t>
              </a:r>
              <a:endParaRPr kumimoji="0" lang="zh-CN" altLang="en-US" sz="2400">
                <a:latin typeface="Times New Roman" panose="02020603050405020304" pitchFamily="18" charset="0"/>
                <a:ea typeface="华文新魏" panose="02010800040101010101" pitchFamily="2" charset="-122"/>
              </a:endParaRPr>
            </a:p>
          </p:txBody>
        </p:sp>
        <p:sp>
          <p:nvSpPr>
            <p:cNvPr id="103444" name="Text Box 15"/>
            <p:cNvSpPr txBox="1">
              <a:spLocks noChangeArrowheads="1"/>
            </p:cNvSpPr>
            <p:nvPr/>
          </p:nvSpPr>
          <p:spPr bwMode="auto">
            <a:xfrm>
              <a:off x="4128" y="3369"/>
              <a:ext cx="624" cy="285"/>
            </a:xfrm>
            <a:prstGeom prst="rect">
              <a:avLst/>
            </a:prstGeom>
            <a:solidFill>
              <a:srgbClr val="33CCCC"/>
            </a:solidFill>
            <a:ln w="28575">
              <a:solidFill>
                <a:schemeClr val="bg2"/>
              </a:solidFill>
              <a:miter lim="800000"/>
            </a:ln>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sz="2400">
                  <a:latin typeface="Times New Roman" panose="02020603050405020304" pitchFamily="18" charset="0"/>
                  <a:ea typeface="华文新魏" panose="02010800040101010101" pitchFamily="2" charset="-122"/>
                </a:rPr>
                <a:t>课程</a:t>
              </a:r>
              <a:endParaRPr kumimoji="0" lang="zh-CN" altLang="en-US" sz="2400">
                <a:latin typeface="Times New Roman" panose="02020603050405020304" pitchFamily="18" charset="0"/>
                <a:ea typeface="华文新魏" panose="02010800040101010101" pitchFamily="2" charset="-122"/>
              </a:endParaRPr>
            </a:p>
          </p:txBody>
        </p:sp>
        <p:sp>
          <p:nvSpPr>
            <p:cNvPr id="103445" name="Line 16"/>
            <p:cNvSpPr>
              <a:spLocks noChangeShapeType="1"/>
            </p:cNvSpPr>
            <p:nvPr/>
          </p:nvSpPr>
          <p:spPr bwMode="auto">
            <a:xfrm>
              <a:off x="4752" y="3456"/>
              <a:ext cx="480" cy="0"/>
            </a:xfrm>
            <a:prstGeom prst="line">
              <a:avLst/>
            </a:prstGeom>
            <a:noFill/>
            <a:ln w="2857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46" name="Line 17"/>
            <p:cNvSpPr>
              <a:spLocks noChangeShapeType="1"/>
            </p:cNvSpPr>
            <p:nvPr/>
          </p:nvSpPr>
          <p:spPr bwMode="auto">
            <a:xfrm>
              <a:off x="4752" y="3648"/>
              <a:ext cx="480" cy="0"/>
            </a:xfrm>
            <a:prstGeom prst="line">
              <a:avLst/>
            </a:prstGeom>
            <a:noFill/>
            <a:ln w="2857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47" name="Text Box 23"/>
            <p:cNvSpPr txBox="1">
              <a:spLocks noChangeArrowheads="1"/>
            </p:cNvSpPr>
            <p:nvPr/>
          </p:nvSpPr>
          <p:spPr bwMode="auto">
            <a:xfrm>
              <a:off x="4656" y="3216"/>
              <a:ext cx="67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sz="2000">
                  <a:latin typeface="Times New Roman" panose="02020603050405020304" pitchFamily="18" charset="0"/>
                  <a:ea typeface="华文新魏" panose="02010800040101010101" pitchFamily="2" charset="-122"/>
                </a:rPr>
                <a:t>课程</a:t>
              </a:r>
              <a:endParaRPr kumimoji="0" lang="zh-CN" altLang="en-US" sz="2000">
                <a:latin typeface="Times New Roman" panose="02020603050405020304" pitchFamily="18" charset="0"/>
                <a:ea typeface="华文新魏" panose="02010800040101010101" pitchFamily="2" charset="-122"/>
              </a:endParaRPr>
            </a:p>
          </p:txBody>
        </p:sp>
        <p:sp>
          <p:nvSpPr>
            <p:cNvPr id="103448" name="Text Box 24"/>
            <p:cNvSpPr txBox="1">
              <a:spLocks noChangeArrowheads="1"/>
            </p:cNvSpPr>
            <p:nvPr/>
          </p:nvSpPr>
          <p:spPr bwMode="auto">
            <a:xfrm>
              <a:off x="4656" y="3638"/>
              <a:ext cx="67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sz="2000">
                  <a:latin typeface="Times New Roman" panose="02020603050405020304" pitchFamily="18" charset="0"/>
                  <a:ea typeface="华文新魏" panose="02010800040101010101" pitchFamily="2" charset="-122"/>
                </a:rPr>
                <a:t>先行课</a:t>
              </a:r>
              <a:endParaRPr kumimoji="0" lang="zh-CN" altLang="en-US" sz="2000">
                <a:latin typeface="Times New Roman" panose="02020603050405020304" pitchFamily="18" charset="0"/>
                <a:ea typeface="华文新魏" panose="02010800040101010101" pitchFamily="2" charset="-122"/>
              </a:endParaRPr>
            </a:p>
          </p:txBody>
        </p:sp>
      </p:grpSp>
      <p:sp>
        <p:nvSpPr>
          <p:cNvPr id="103430" name="TextBox 24"/>
          <p:cNvSpPr txBox="1">
            <a:spLocks noChangeArrowheads="1"/>
          </p:cNvSpPr>
          <p:nvPr/>
        </p:nvSpPr>
        <p:spPr bwMode="auto">
          <a:xfrm>
            <a:off x="1511300" y="1628775"/>
            <a:ext cx="44942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kumimoji="0" lang="zh-CN" altLang="en-US" sz="2400"/>
              <a:t>以下</a:t>
            </a:r>
            <a:r>
              <a:rPr kumimoji="0" lang="en-US" altLang="zh-CN" sz="2400"/>
              <a:t>ER</a:t>
            </a:r>
            <a:r>
              <a:rPr kumimoji="0" lang="zh-CN" altLang="en-US" sz="2400"/>
              <a:t>图如何向关系模式转换？</a:t>
            </a:r>
            <a:endParaRPr kumimoji="0" lang="zh-CN" altLang="en-US"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981075" y="66675"/>
            <a:ext cx="8077200" cy="609600"/>
          </a:xfrm>
        </p:spPr>
        <p:txBody>
          <a:bodyPr/>
          <a:lstStyle/>
          <a:p>
            <a:r>
              <a:rPr lang="zh-CN" altLang="en-US" smtClean="0">
                <a:latin typeface="宋体" panose="02010600030101010101" pitchFamily="2" charset="-122"/>
                <a:ea typeface="宋体" panose="02010600030101010101" pitchFamily="2" charset="-122"/>
              </a:rPr>
              <a:t>复合多值属性</a:t>
            </a:r>
            <a:endParaRPr lang="zh-CN" altLang="en-US" smtClean="0">
              <a:latin typeface="宋体" panose="02010600030101010101" pitchFamily="2" charset="-122"/>
              <a:ea typeface="宋体" panose="02010600030101010101" pitchFamily="2" charset="-122"/>
            </a:endParaRPr>
          </a:p>
        </p:txBody>
      </p:sp>
      <p:sp>
        <p:nvSpPr>
          <p:cNvPr id="43011" name="Rectangle 3"/>
          <p:cNvSpPr>
            <a:spLocks noGrp="1" noChangeArrowheads="1"/>
          </p:cNvSpPr>
          <p:nvPr>
            <p:ph type="body" idx="4294967295"/>
          </p:nvPr>
        </p:nvSpPr>
        <p:spPr>
          <a:xfrm>
            <a:off x="2749550" y="1104900"/>
            <a:ext cx="6294438" cy="5097463"/>
          </a:xfrm>
        </p:spPr>
        <p:txBody>
          <a:bodyPr/>
          <a:lstStyle/>
          <a:p>
            <a:pPr>
              <a:lnSpc>
                <a:spcPct val="150000"/>
              </a:lnSpc>
              <a:defRPr/>
            </a:pPr>
            <a:r>
              <a:rPr lang="zh-CN" altLang="en-US" dirty="0" smtClean="0">
                <a:latin typeface="宋体" panose="02010600030101010101" pitchFamily="2" charset="-122"/>
                <a:ea typeface="宋体" panose="02010600030101010101" pitchFamily="2" charset="-122"/>
              </a:rPr>
              <a:t>复合属性可以再划分为更小的部分（即其他属性）</a:t>
            </a:r>
            <a:endParaRPr lang="zh-CN" altLang="en-US" dirty="0" smtClean="0">
              <a:latin typeface="宋体" panose="02010600030101010101" pitchFamily="2" charset="-122"/>
              <a:ea typeface="宋体" panose="02010600030101010101" pitchFamily="2" charset="-122"/>
            </a:endParaRPr>
          </a:p>
          <a:p>
            <a:pPr lvl="1">
              <a:lnSpc>
                <a:spcPct val="150000"/>
              </a:lnSpc>
              <a:defRPr/>
            </a:pPr>
            <a:r>
              <a:rPr lang="zh-CN" altLang="en-US" dirty="0" smtClean="0">
                <a:latin typeface="宋体" panose="02010600030101010101" pitchFamily="2" charset="-122"/>
                <a:ea typeface="宋体" panose="02010600030101010101" pitchFamily="2" charset="-122"/>
              </a:rPr>
              <a:t>例如</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实体集</a:t>
            </a:r>
            <a:r>
              <a:rPr lang="en-US" altLang="zh-CN" i="1" dirty="0" err="1" smtClean="0">
                <a:latin typeface="宋体" panose="02010600030101010101" pitchFamily="2" charset="-122"/>
                <a:ea typeface="宋体" panose="02010600030101010101" pitchFamily="2" charset="-122"/>
              </a:rPr>
              <a:t>instructo</a:t>
            </a:r>
            <a:r>
              <a:rPr lang="en-US" altLang="zh-CN" i="1" dirty="0" smtClean="0">
                <a:latin typeface="宋体" panose="02010600030101010101" pitchFamily="2" charset="-122"/>
                <a:ea typeface="宋体" panose="02010600030101010101" pitchFamily="2" charset="-122"/>
              </a:rPr>
              <a:t> </a:t>
            </a:r>
            <a:r>
              <a:rPr lang="zh-CN" altLang="en-US" i="1" dirty="0" smtClean="0">
                <a:latin typeface="宋体" panose="02010600030101010101" pitchFamily="2" charset="-122"/>
                <a:ea typeface="宋体" panose="02010600030101010101" pitchFamily="2" charset="-122"/>
              </a:rPr>
              <a:t>中</a:t>
            </a:r>
            <a:r>
              <a:rPr lang="zh-CN" altLang="en-US" dirty="0" smtClean="0">
                <a:latin typeface="宋体" panose="02010600030101010101" pitchFamily="2" charset="-122"/>
                <a:ea typeface="宋体" panose="02010600030101010101" pitchFamily="2" charset="-122"/>
              </a:rPr>
              <a:t>复合属性 </a:t>
            </a:r>
            <a:r>
              <a:rPr lang="en-US" altLang="zh-CN" i="1" dirty="0" smtClean="0">
                <a:latin typeface="宋体" panose="02010600030101010101" pitchFamily="2" charset="-122"/>
                <a:ea typeface="宋体" panose="02010600030101010101" pitchFamily="2" charset="-122"/>
              </a:rPr>
              <a:t>name</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可分为</a:t>
            </a:r>
            <a:r>
              <a:rPr lang="en-US" altLang="zh-CN" dirty="0" smtClean="0">
                <a:latin typeface="宋体" panose="02010600030101010101" pitchFamily="2" charset="-122"/>
                <a:ea typeface="宋体" panose="02010600030101010101" pitchFamily="2" charset="-122"/>
              </a:rPr>
              <a:t> </a:t>
            </a:r>
            <a:r>
              <a:rPr lang="en-US" altLang="zh-CN" i="1" dirty="0" err="1" smtClean="0">
                <a:latin typeface="宋体" panose="02010600030101010101" pitchFamily="2" charset="-122"/>
                <a:ea typeface="宋体" panose="02010600030101010101" pitchFamily="2" charset="-122"/>
              </a:rPr>
              <a:t>first_name</a:t>
            </a:r>
            <a:r>
              <a:rPr lang="en-US" altLang="zh-CN" i="1"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和 </a:t>
            </a:r>
            <a:r>
              <a:rPr lang="en-US" altLang="zh-CN" i="1" dirty="0" err="1" smtClean="0">
                <a:latin typeface="宋体" panose="02010600030101010101" pitchFamily="2" charset="-122"/>
                <a:ea typeface="宋体" panose="02010600030101010101" pitchFamily="2" charset="-122"/>
              </a:rPr>
              <a:t>last_name</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。和这个实体集相关的关系模式有两个属性</a:t>
            </a:r>
            <a:r>
              <a:rPr lang="en-US" altLang="zh-CN" i="1" dirty="0" err="1" smtClean="0">
                <a:latin typeface="宋体" panose="02010600030101010101" pitchFamily="2" charset="-122"/>
                <a:ea typeface="宋体" panose="02010600030101010101" pitchFamily="2" charset="-122"/>
              </a:rPr>
              <a:t>name_first_name</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和 </a:t>
            </a:r>
            <a:r>
              <a:rPr lang="en-US" altLang="zh-CN" i="1" dirty="0" err="1" smtClean="0">
                <a:latin typeface="宋体" panose="02010600030101010101" pitchFamily="2" charset="-122"/>
                <a:ea typeface="宋体" panose="02010600030101010101" pitchFamily="2" charset="-122"/>
              </a:rPr>
              <a:t>name_last_name</a:t>
            </a:r>
            <a:endParaRPr lang="en-US" altLang="zh-CN" i="1" dirty="0" smtClean="0">
              <a:latin typeface="宋体" panose="02010600030101010101" pitchFamily="2" charset="-122"/>
              <a:ea typeface="宋体" panose="02010600030101010101" pitchFamily="2" charset="-122"/>
            </a:endParaRPr>
          </a:p>
          <a:p>
            <a:pPr lvl="2">
              <a:lnSpc>
                <a:spcPct val="150000"/>
              </a:lnSpc>
              <a:defRPr/>
            </a:pPr>
            <a:r>
              <a:rPr lang="zh-CN" altLang="en-US" sz="1600" dirty="0" smtClean="0">
                <a:latin typeface="宋体" panose="02010600030101010101" pitchFamily="2" charset="-122"/>
                <a:ea typeface="宋体" panose="02010600030101010101" pitchFamily="2" charset="-122"/>
              </a:rPr>
              <a:t>如果含义很明确前缀可以省略</a:t>
            </a:r>
            <a:endParaRPr lang="zh-CN" altLang="en-US" sz="1600" dirty="0" smtClean="0">
              <a:latin typeface="宋体" panose="02010600030101010101" pitchFamily="2" charset="-122"/>
              <a:ea typeface="宋体" panose="02010600030101010101" pitchFamily="2" charset="-122"/>
            </a:endParaRPr>
          </a:p>
          <a:p>
            <a:pPr>
              <a:lnSpc>
                <a:spcPct val="150000"/>
              </a:lnSpc>
              <a:defRPr/>
            </a:pPr>
            <a:r>
              <a:rPr lang="zh-CN" altLang="en-US" dirty="0" smtClean="0">
                <a:latin typeface="宋体" panose="02010600030101010101" pitchFamily="2" charset="-122"/>
                <a:ea typeface="宋体" panose="02010600030101010101" pitchFamily="2" charset="-122"/>
              </a:rPr>
              <a:t>忽略复合属性，扩展的</a:t>
            </a:r>
            <a:r>
              <a:rPr lang="en-US" altLang="zh-CN" dirty="0" smtClean="0">
                <a:latin typeface="宋体" panose="02010600030101010101" pitchFamily="2" charset="-122"/>
                <a:ea typeface="宋体" panose="02010600030101010101" pitchFamily="2" charset="-122"/>
              </a:rPr>
              <a:t>instructor</a:t>
            </a:r>
            <a:r>
              <a:rPr lang="zh-CN" altLang="en-US" dirty="0" smtClean="0">
                <a:latin typeface="宋体" panose="02010600030101010101" pitchFamily="2" charset="-122"/>
                <a:ea typeface="宋体" panose="02010600030101010101" pitchFamily="2" charset="-122"/>
              </a:rPr>
              <a:t>关系模式为</a:t>
            </a:r>
            <a:endParaRPr lang="zh-CN" altLang="en-US" dirty="0" smtClean="0">
              <a:latin typeface="宋体" panose="02010600030101010101" pitchFamily="2" charset="-122"/>
              <a:ea typeface="宋体" panose="02010600030101010101" pitchFamily="2" charset="-122"/>
            </a:endParaRPr>
          </a:p>
          <a:p>
            <a:pPr marL="457200" lvl="1" indent="0">
              <a:buFont typeface="Monotype Sorts" charset="2"/>
              <a:buNone/>
              <a:defRPr/>
            </a:pPr>
            <a:r>
              <a:rPr lang="en-US" altLang="zh-CN" i="1" dirty="0">
                <a:latin typeface="宋体" panose="02010600030101010101" pitchFamily="2" charset="-122"/>
                <a:ea typeface="宋体" panose="02010600030101010101" pitchFamily="2" charset="-122"/>
              </a:rPr>
              <a:t>instructor(ID, </a:t>
            </a:r>
            <a:r>
              <a:rPr lang="en-US" altLang="zh-CN" i="1" dirty="0" err="1">
                <a:latin typeface="宋体" panose="02010600030101010101" pitchFamily="2" charset="-122"/>
                <a:ea typeface="宋体" panose="02010600030101010101" pitchFamily="2" charset="-122"/>
              </a:rPr>
              <a:t>first_name</a:t>
            </a:r>
            <a:r>
              <a:rPr lang="en-US" altLang="zh-CN" i="1" dirty="0">
                <a:latin typeface="宋体" panose="02010600030101010101" pitchFamily="2" charset="-122"/>
                <a:ea typeface="宋体" panose="02010600030101010101" pitchFamily="2" charset="-122"/>
              </a:rPr>
              <a:t>, </a:t>
            </a:r>
            <a:r>
              <a:rPr lang="en-US" altLang="zh-CN" i="1" dirty="0" err="1">
                <a:latin typeface="宋体" panose="02010600030101010101" pitchFamily="2" charset="-122"/>
                <a:ea typeface="宋体" panose="02010600030101010101" pitchFamily="2" charset="-122"/>
              </a:rPr>
              <a:t>middle_initial</a:t>
            </a:r>
            <a:r>
              <a:rPr lang="en-US" altLang="zh-CN" i="1" dirty="0">
                <a:latin typeface="宋体" panose="02010600030101010101" pitchFamily="2" charset="-122"/>
                <a:ea typeface="宋体" panose="02010600030101010101" pitchFamily="2" charset="-122"/>
              </a:rPr>
              <a:t>, </a:t>
            </a:r>
            <a:r>
              <a:rPr lang="en-US" altLang="zh-CN" i="1" dirty="0" err="1" smtClean="0">
                <a:latin typeface="宋体" panose="02010600030101010101" pitchFamily="2" charset="-122"/>
                <a:ea typeface="宋体" panose="02010600030101010101" pitchFamily="2" charset="-122"/>
              </a:rPr>
              <a:t>last_name</a:t>
            </a:r>
            <a:r>
              <a:rPr lang="en-US" altLang="zh-CN" i="1" dirty="0">
                <a:latin typeface="宋体" panose="02010600030101010101" pitchFamily="2" charset="-122"/>
                <a:ea typeface="宋体" panose="02010600030101010101" pitchFamily="2" charset="-122"/>
              </a:rPr>
              <a:t>, </a:t>
            </a:r>
            <a:r>
              <a:rPr lang="en-US" altLang="zh-CN" i="1" dirty="0" err="1">
                <a:latin typeface="宋体" panose="02010600030101010101" pitchFamily="2" charset="-122"/>
                <a:ea typeface="宋体" panose="02010600030101010101" pitchFamily="2" charset="-122"/>
              </a:rPr>
              <a:t>street_number</a:t>
            </a:r>
            <a:r>
              <a:rPr lang="en-US" altLang="zh-CN" i="1" dirty="0">
                <a:latin typeface="宋体" panose="02010600030101010101" pitchFamily="2" charset="-122"/>
                <a:ea typeface="宋体" panose="02010600030101010101" pitchFamily="2" charset="-122"/>
              </a:rPr>
              <a:t>, </a:t>
            </a:r>
            <a:r>
              <a:rPr lang="en-US" altLang="zh-CN" i="1" dirty="0" err="1">
                <a:latin typeface="宋体" panose="02010600030101010101" pitchFamily="2" charset="-122"/>
                <a:ea typeface="宋体" panose="02010600030101010101" pitchFamily="2" charset="-122"/>
              </a:rPr>
              <a:t>street_name</a:t>
            </a:r>
            <a:r>
              <a:rPr lang="en-US" altLang="zh-CN" i="1" dirty="0">
                <a:latin typeface="宋体" panose="02010600030101010101" pitchFamily="2" charset="-122"/>
                <a:ea typeface="宋体" panose="02010600030101010101" pitchFamily="2" charset="-122"/>
              </a:rPr>
              <a:t>,  </a:t>
            </a:r>
            <a:br>
              <a:rPr lang="en-US" altLang="zh-CN" i="1" dirty="0">
                <a:latin typeface="宋体" panose="02010600030101010101" pitchFamily="2" charset="-122"/>
                <a:ea typeface="宋体" panose="02010600030101010101" pitchFamily="2" charset="-122"/>
              </a:rPr>
            </a:br>
            <a:r>
              <a:rPr lang="en-US" altLang="zh-CN" i="1" dirty="0" err="1">
                <a:latin typeface="宋体" panose="02010600030101010101" pitchFamily="2" charset="-122"/>
                <a:ea typeface="宋体" panose="02010600030101010101" pitchFamily="2" charset="-122"/>
              </a:rPr>
              <a:t>apt_number</a:t>
            </a:r>
            <a:r>
              <a:rPr lang="en-US" altLang="zh-CN" i="1" dirty="0">
                <a:latin typeface="宋体" panose="02010600030101010101" pitchFamily="2" charset="-122"/>
                <a:ea typeface="宋体" panose="02010600030101010101" pitchFamily="2" charset="-122"/>
              </a:rPr>
              <a:t>, city, state, </a:t>
            </a:r>
            <a:r>
              <a:rPr lang="en-US" altLang="zh-CN" i="1" dirty="0" err="1">
                <a:latin typeface="宋体" panose="02010600030101010101" pitchFamily="2" charset="-122"/>
                <a:ea typeface="宋体" panose="02010600030101010101" pitchFamily="2" charset="-122"/>
              </a:rPr>
              <a:t>zip_code</a:t>
            </a:r>
            <a:r>
              <a:rPr lang="en-US" altLang="zh-CN" i="1" dirty="0">
                <a:latin typeface="宋体" panose="02010600030101010101" pitchFamily="2" charset="-122"/>
                <a:ea typeface="宋体" panose="02010600030101010101" pitchFamily="2" charset="-122"/>
              </a:rPr>
              <a:t>, </a:t>
            </a:r>
            <a:r>
              <a:rPr lang="en-US" altLang="zh-CN" i="1" dirty="0" err="1">
                <a:latin typeface="宋体" panose="02010600030101010101" pitchFamily="2" charset="-122"/>
                <a:ea typeface="宋体" panose="02010600030101010101" pitchFamily="2" charset="-122"/>
              </a:rPr>
              <a:t>date_of_birth</a:t>
            </a:r>
            <a:r>
              <a:rPr lang="en-US" altLang="zh-CN" i="1" dirty="0">
                <a:latin typeface="宋体" panose="02010600030101010101" pitchFamily="2" charset="-122"/>
                <a:ea typeface="宋体" panose="02010600030101010101" pitchFamily="2" charset="-122"/>
              </a:rPr>
              <a:t>)</a:t>
            </a:r>
            <a:endParaRPr lang="en-US" altLang="zh-CN" i="1" dirty="0">
              <a:latin typeface="宋体" panose="02010600030101010101" pitchFamily="2" charset="-122"/>
              <a:ea typeface="宋体" panose="02010600030101010101" pitchFamily="2" charset="-122"/>
            </a:endParaRPr>
          </a:p>
          <a:p>
            <a:pPr lvl="1">
              <a:lnSpc>
                <a:spcPct val="150000"/>
              </a:lnSpc>
              <a:defRPr/>
            </a:pPr>
            <a:endParaRPr lang="en-US" altLang="zh-CN" i="1" dirty="0">
              <a:latin typeface="宋体" panose="02010600030101010101" pitchFamily="2" charset="-122"/>
              <a:ea typeface="宋体" panose="02010600030101010101" pitchFamily="2" charset="-122"/>
            </a:endParaRPr>
          </a:p>
        </p:txBody>
      </p:sp>
      <p:pic>
        <p:nvPicPr>
          <p:cNvPr id="10445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450" y="1044575"/>
            <a:ext cx="2519363"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981075" y="66675"/>
            <a:ext cx="8077200" cy="609600"/>
          </a:xfrm>
        </p:spPr>
        <p:txBody>
          <a:bodyPr/>
          <a:lstStyle/>
          <a:p>
            <a:r>
              <a:rPr lang="zh-CN" altLang="en-US" smtClean="0">
                <a:latin typeface="宋体" panose="02010600030101010101" pitchFamily="2" charset="-122"/>
                <a:ea typeface="宋体" panose="02010600030101010101" pitchFamily="2" charset="-122"/>
              </a:rPr>
              <a:t>复合多值属性</a:t>
            </a:r>
            <a:endParaRPr lang="zh-CN" altLang="en-US" smtClean="0">
              <a:latin typeface="宋体" panose="02010600030101010101" pitchFamily="2" charset="-122"/>
              <a:ea typeface="宋体" panose="02010600030101010101" pitchFamily="2" charset="-122"/>
            </a:endParaRPr>
          </a:p>
        </p:txBody>
      </p:sp>
      <p:sp>
        <p:nvSpPr>
          <p:cNvPr id="106499" name="Rectangle 3"/>
          <p:cNvSpPr>
            <a:spLocks noGrp="1" noChangeArrowheads="1"/>
          </p:cNvSpPr>
          <p:nvPr>
            <p:ph type="body" idx="4294967295"/>
          </p:nvPr>
        </p:nvSpPr>
        <p:spPr>
          <a:xfrm>
            <a:off x="622300" y="1165225"/>
            <a:ext cx="7672388" cy="5160963"/>
          </a:xfrm>
          <a:noFill/>
        </p:spPr>
        <p:txBody>
          <a:bodyPr/>
          <a:lstStyle/>
          <a:p>
            <a:pPr>
              <a:lnSpc>
                <a:spcPct val="150000"/>
              </a:lnSpc>
            </a:pPr>
            <a:r>
              <a:rPr lang="zh-CN" altLang="en-US" smtClean="0"/>
              <a:t>实体</a:t>
            </a:r>
            <a:r>
              <a:rPr lang="en-US" altLang="zh-CN" smtClean="0"/>
              <a:t>E</a:t>
            </a:r>
            <a:r>
              <a:rPr lang="zh-CN" altLang="en-US" smtClean="0"/>
              <a:t>的多值属性</a:t>
            </a:r>
            <a:r>
              <a:rPr lang="en-US" altLang="zh-CN" smtClean="0"/>
              <a:t>M</a:t>
            </a:r>
            <a:r>
              <a:rPr lang="zh-CN" altLang="en-US" smtClean="0"/>
              <a:t>用一个单独的关系模式</a:t>
            </a:r>
            <a:r>
              <a:rPr lang="en-US" altLang="zh-CN" smtClean="0"/>
              <a:t>EM</a:t>
            </a:r>
            <a:r>
              <a:rPr lang="zh-CN" altLang="en-US" smtClean="0"/>
              <a:t>表示</a:t>
            </a:r>
            <a:endParaRPr lang="zh-CN" altLang="en-US" smtClean="0"/>
          </a:p>
          <a:p>
            <a:pPr lvl="1">
              <a:lnSpc>
                <a:spcPct val="150000"/>
              </a:lnSpc>
            </a:pPr>
            <a:r>
              <a:rPr lang="zh-CN" altLang="en-US" smtClean="0"/>
              <a:t>关系模式</a:t>
            </a:r>
            <a:r>
              <a:rPr lang="en-US" altLang="zh-CN" smtClean="0"/>
              <a:t>EM</a:t>
            </a:r>
            <a:r>
              <a:rPr lang="zh-CN" altLang="en-US" smtClean="0"/>
              <a:t>有和</a:t>
            </a:r>
            <a:r>
              <a:rPr lang="en-US" altLang="zh-CN" smtClean="0"/>
              <a:t>E</a:t>
            </a:r>
            <a:r>
              <a:rPr lang="zh-CN" altLang="en-US" smtClean="0"/>
              <a:t>的主键相关的属性，有一个和多值属性</a:t>
            </a:r>
            <a:r>
              <a:rPr lang="en-US" altLang="zh-CN" smtClean="0"/>
              <a:t>M</a:t>
            </a:r>
            <a:r>
              <a:rPr lang="zh-CN" altLang="en-US" smtClean="0"/>
              <a:t>相关的属性</a:t>
            </a:r>
            <a:endParaRPr lang="zh-CN" altLang="en-US" smtClean="0"/>
          </a:p>
          <a:p>
            <a:pPr lvl="1">
              <a:lnSpc>
                <a:spcPct val="150000"/>
              </a:lnSpc>
            </a:pPr>
            <a:r>
              <a:rPr lang="zh-CN" altLang="en-US" smtClean="0"/>
              <a:t>例如</a:t>
            </a:r>
            <a:r>
              <a:rPr lang="en-US" altLang="zh-CN" smtClean="0"/>
              <a:t>: i</a:t>
            </a:r>
            <a:r>
              <a:rPr lang="en-US" altLang="zh-CN" i="1" smtClean="0"/>
              <a:t>nstructor</a:t>
            </a:r>
            <a:r>
              <a:rPr lang="zh-CN" altLang="en-US" smtClean="0"/>
              <a:t>中多值属性 </a:t>
            </a:r>
            <a:r>
              <a:rPr lang="en-US" altLang="zh-CN" i="1" smtClean="0"/>
              <a:t>phone_number </a:t>
            </a:r>
            <a:r>
              <a:rPr lang="en-US" altLang="zh-CN" smtClean="0"/>
              <a:t>of </a:t>
            </a:r>
            <a:r>
              <a:rPr lang="en-US" altLang="zh-CN" i="1" smtClean="0"/>
              <a:t>instructor</a:t>
            </a:r>
            <a:r>
              <a:rPr lang="en-US" altLang="zh-CN" smtClean="0"/>
              <a:t> </a:t>
            </a:r>
            <a:r>
              <a:rPr lang="zh-CN" altLang="en-US" smtClean="0"/>
              <a:t>用以下关系模式表示</a:t>
            </a:r>
            <a:r>
              <a:rPr lang="en-US" altLang="zh-CN" smtClean="0"/>
              <a:t>:</a:t>
            </a:r>
            <a:br>
              <a:rPr lang="en-US" altLang="zh-CN" smtClean="0"/>
            </a:br>
            <a:r>
              <a:rPr lang="en-US" altLang="zh-CN" smtClean="0"/>
              <a:t>    </a:t>
            </a:r>
            <a:r>
              <a:rPr lang="en-US" altLang="zh-CN" i="1" smtClean="0"/>
              <a:t>inst_phone= </a:t>
            </a:r>
            <a:r>
              <a:rPr lang="en-US" altLang="zh-CN" smtClean="0"/>
              <a:t>(</a:t>
            </a:r>
            <a:r>
              <a:rPr lang="en-US" altLang="zh-CN" i="1" smtClean="0"/>
              <a:t> </a:t>
            </a:r>
            <a:r>
              <a:rPr lang="en-US" altLang="zh-CN" i="1" u="sng" smtClean="0"/>
              <a:t>ID</a:t>
            </a:r>
            <a:r>
              <a:rPr lang="en-US" altLang="zh-CN" i="1" smtClean="0"/>
              <a:t>, </a:t>
            </a:r>
            <a:r>
              <a:rPr lang="en-US" altLang="zh-CN" i="1" u="sng" smtClean="0"/>
              <a:t>phone_number</a:t>
            </a:r>
            <a:r>
              <a:rPr lang="en-US" altLang="zh-CN" smtClean="0"/>
              <a:t>)</a:t>
            </a:r>
            <a:r>
              <a:rPr lang="en-US" altLang="zh-CN" i="1" smtClean="0"/>
              <a:t> </a:t>
            </a:r>
            <a:endParaRPr lang="en-US" altLang="zh-CN" i="1" smtClean="0"/>
          </a:p>
          <a:p>
            <a:pPr lvl="1">
              <a:lnSpc>
                <a:spcPct val="150000"/>
              </a:lnSpc>
            </a:pPr>
            <a:r>
              <a:rPr lang="zh-CN" altLang="en-US" smtClean="0"/>
              <a:t>多值属性的每个值和关系模式</a:t>
            </a:r>
            <a:r>
              <a:rPr lang="en-US" altLang="zh-CN" smtClean="0"/>
              <a:t>EM</a:t>
            </a:r>
            <a:r>
              <a:rPr lang="zh-CN" altLang="en-US" smtClean="0"/>
              <a:t>中的每个分离的元组相匹配</a:t>
            </a:r>
            <a:endParaRPr lang="zh-CN" altLang="en-US" smtClean="0"/>
          </a:p>
          <a:p>
            <a:pPr lvl="2">
              <a:lnSpc>
                <a:spcPct val="150000"/>
              </a:lnSpc>
            </a:pPr>
            <a:r>
              <a:rPr lang="zh-CN" altLang="en-US" sz="1600" smtClean="0"/>
              <a:t>例如</a:t>
            </a:r>
            <a:r>
              <a:rPr lang="en-US" altLang="zh-CN" sz="1600" smtClean="0"/>
              <a:t>, </a:t>
            </a:r>
            <a:r>
              <a:rPr lang="zh-CN" altLang="en-US" sz="1600" smtClean="0"/>
              <a:t>一个 </a:t>
            </a:r>
            <a:r>
              <a:rPr lang="en-US" altLang="zh-CN" sz="1600" i="1" smtClean="0"/>
              <a:t>instructor</a:t>
            </a:r>
            <a:r>
              <a:rPr lang="en-US" altLang="zh-CN" sz="1600" smtClean="0"/>
              <a:t> </a:t>
            </a:r>
            <a:r>
              <a:rPr lang="zh-CN" altLang="en-US" sz="1600" smtClean="0"/>
              <a:t>实体 有主键</a:t>
            </a:r>
            <a:r>
              <a:rPr lang="en-US" altLang="zh-CN" sz="1600" smtClean="0"/>
              <a:t>  22222 </a:t>
            </a:r>
            <a:r>
              <a:rPr lang="zh-CN" altLang="en-US" sz="1600" smtClean="0"/>
              <a:t>和电话号码 </a:t>
            </a:r>
            <a:r>
              <a:rPr lang="en-US" altLang="zh-CN" sz="1600" smtClean="0"/>
              <a:t>456-7890 </a:t>
            </a:r>
            <a:r>
              <a:rPr lang="zh-CN" altLang="en-US" sz="1600" smtClean="0"/>
              <a:t>， </a:t>
            </a:r>
            <a:r>
              <a:rPr lang="en-US" altLang="zh-CN" sz="1600" smtClean="0"/>
              <a:t>123-4567 </a:t>
            </a:r>
            <a:r>
              <a:rPr lang="zh-CN" altLang="en-US" sz="1600" smtClean="0"/>
              <a:t>和两个元组相对应</a:t>
            </a:r>
            <a:r>
              <a:rPr lang="en-US" altLang="zh-CN" sz="1600" smtClean="0"/>
              <a:t>:   </a:t>
            </a:r>
            <a:br>
              <a:rPr lang="en-US" altLang="zh-CN" sz="1600" smtClean="0"/>
            </a:br>
            <a:r>
              <a:rPr lang="en-US" altLang="zh-CN" sz="1600" smtClean="0"/>
              <a:t>   (22222, 456-7890) </a:t>
            </a:r>
            <a:r>
              <a:rPr lang="zh-CN" altLang="en-US" sz="1600" smtClean="0"/>
              <a:t>和 </a:t>
            </a:r>
            <a:r>
              <a:rPr lang="en-US" altLang="zh-CN" sz="1600" smtClean="0"/>
              <a:t>(22222, 123-4567)</a:t>
            </a:r>
            <a:r>
              <a:rPr lang="en-US" altLang="zh-CN" smtClean="0"/>
              <a:t> </a:t>
            </a:r>
            <a:endParaRPr lang="en-US" altLang="zh-CN"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p:txBody>
          <a:bodyPr/>
          <a:lstStyle/>
          <a:p>
            <a:r>
              <a:rPr lang="zh-CN" altLang="en-US" smtClean="0">
                <a:latin typeface="宋体" panose="02010600030101010101" pitchFamily="2" charset="-122"/>
                <a:ea typeface="宋体" panose="02010600030101010101" pitchFamily="2" charset="-122"/>
              </a:rPr>
              <a:t>多值属性</a:t>
            </a:r>
            <a:r>
              <a:rPr lang="en-US" altLang="zh-CN" smtClean="0">
                <a:latin typeface="宋体" panose="02010600030101010101" pitchFamily="2" charset="-122"/>
                <a:ea typeface="宋体" panose="02010600030101010101" pitchFamily="2" charset="-122"/>
              </a:rPr>
              <a:t>(</a:t>
            </a:r>
            <a:r>
              <a:rPr lang="zh-CN" altLang="en-US" smtClean="0">
                <a:latin typeface="宋体" panose="02010600030101010101" pitchFamily="2" charset="-122"/>
                <a:ea typeface="宋体" panose="02010600030101010101" pitchFamily="2" charset="-122"/>
              </a:rPr>
              <a:t>续</a:t>
            </a:r>
            <a:r>
              <a:rPr lang="en-US" altLang="zh-CN"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p:txBody>
      </p:sp>
      <p:sp>
        <p:nvSpPr>
          <p:cNvPr id="108547" name="Rectangle 3"/>
          <p:cNvSpPr>
            <a:spLocks noGrp="1" noChangeArrowheads="1"/>
          </p:cNvSpPr>
          <p:nvPr>
            <p:ph type="body" idx="4294967295"/>
          </p:nvPr>
        </p:nvSpPr>
        <p:spPr>
          <a:xfrm>
            <a:off x="509588" y="1108075"/>
            <a:ext cx="7869237" cy="2755900"/>
          </a:xfrm>
        </p:spPr>
        <p:txBody>
          <a:bodyPr/>
          <a:lstStyle/>
          <a:p>
            <a:r>
              <a:rPr lang="zh-CN" altLang="en-US" smtClean="0"/>
              <a:t>特例</a:t>
            </a:r>
            <a:r>
              <a:rPr lang="en-US" altLang="zh-CN" smtClean="0"/>
              <a:t>:</a:t>
            </a:r>
            <a:r>
              <a:rPr lang="zh-CN" altLang="en-US" smtClean="0"/>
              <a:t>实体 </a:t>
            </a:r>
            <a:r>
              <a:rPr lang="en-US" altLang="zh-CN" i="1" smtClean="0"/>
              <a:t>time_slot</a:t>
            </a:r>
            <a:r>
              <a:rPr lang="zh-CN" altLang="en-US" smtClean="0"/>
              <a:t>除了主键属性只有一个属性，而且该属性是多值的</a:t>
            </a:r>
            <a:endParaRPr lang="zh-CN" altLang="en-US" smtClean="0"/>
          </a:p>
          <a:p>
            <a:pPr lvl="1"/>
            <a:r>
              <a:rPr lang="zh-CN" altLang="en-US" smtClean="0"/>
              <a:t>优化</a:t>
            </a:r>
            <a:r>
              <a:rPr lang="en-US" altLang="zh-CN" smtClean="0"/>
              <a:t>: </a:t>
            </a:r>
            <a:r>
              <a:rPr lang="zh-CN" altLang="en-US" smtClean="0"/>
              <a:t>不创建与实体对应的关系，只创建对应的一个多值属性</a:t>
            </a:r>
            <a:endParaRPr lang="zh-CN" altLang="en-US" smtClean="0"/>
          </a:p>
          <a:p>
            <a:pPr lvl="1"/>
            <a:r>
              <a:rPr lang="en-US" altLang="zh-CN" i="1" smtClean="0"/>
              <a:t>time_slot</a:t>
            </a:r>
            <a:r>
              <a:rPr lang="en-US" altLang="zh-CN" smtClean="0"/>
              <a:t>(</a:t>
            </a:r>
            <a:r>
              <a:rPr lang="en-US" altLang="zh-CN" i="1" u="sng" smtClean="0"/>
              <a:t>time_slot_id, day, start_time</a:t>
            </a:r>
            <a:r>
              <a:rPr lang="en-US" altLang="zh-CN" i="1" smtClean="0"/>
              <a:t>, end_time</a:t>
            </a:r>
            <a:r>
              <a:rPr lang="en-US" altLang="zh-CN" smtClean="0"/>
              <a:t>)</a:t>
            </a:r>
            <a:endParaRPr lang="en-US" altLang="zh-CN" smtClean="0"/>
          </a:p>
          <a:p>
            <a:pPr lvl="1"/>
            <a:r>
              <a:rPr lang="zh-CN" altLang="en-US" smtClean="0"/>
              <a:t>警告</a:t>
            </a:r>
            <a:r>
              <a:rPr lang="en-US" altLang="zh-CN" smtClean="0"/>
              <a:t>: </a:t>
            </a:r>
            <a:r>
              <a:rPr lang="en-US" altLang="zh-CN" i="1" smtClean="0"/>
              <a:t>time_slot </a:t>
            </a:r>
            <a:r>
              <a:rPr lang="en-US" altLang="zh-CN" smtClean="0"/>
              <a:t>attribute of </a:t>
            </a:r>
            <a:r>
              <a:rPr lang="en-US" altLang="zh-CN" i="1" smtClean="0"/>
              <a:t>section (</a:t>
            </a:r>
            <a:r>
              <a:rPr lang="en-US" altLang="zh-CN" smtClean="0"/>
              <a:t>from </a:t>
            </a:r>
            <a:r>
              <a:rPr lang="en-US" altLang="zh-CN" i="1" smtClean="0"/>
              <a:t>sec_time_slot</a:t>
            </a:r>
            <a:r>
              <a:rPr lang="en-US" altLang="zh-CN" smtClean="0"/>
              <a:t>) </a:t>
            </a:r>
            <a:r>
              <a:rPr lang="zh-CN" altLang="en-US" smtClean="0"/>
              <a:t>不能作为外键由于此种优化</a:t>
            </a:r>
            <a:endParaRPr lang="zh-CN" altLang="en-US" smtClean="0"/>
          </a:p>
        </p:txBody>
      </p:sp>
      <p:grpSp>
        <p:nvGrpSpPr>
          <p:cNvPr id="108548" name="Group 4"/>
          <p:cNvGrpSpPr/>
          <p:nvPr/>
        </p:nvGrpSpPr>
        <p:grpSpPr bwMode="auto">
          <a:xfrm>
            <a:off x="1109663" y="3582988"/>
            <a:ext cx="6891337" cy="3079750"/>
            <a:chOff x="854" y="2275"/>
            <a:chExt cx="4103" cy="1638"/>
          </a:xfrm>
        </p:grpSpPr>
        <p:pic>
          <p:nvPicPr>
            <p:cNvPr id="108549" name="Picture 6"/>
            <p:cNvPicPr>
              <a:picLocks noChangeAspect="1" noChangeArrowheads="1"/>
            </p:cNvPicPr>
            <p:nvPr/>
          </p:nvPicPr>
          <p:blipFill>
            <a:blip r:embed="rId1">
              <a:extLst>
                <a:ext uri="{28A0092B-C50C-407E-A947-70E740481C1C}">
                  <a14:useLocalDpi xmlns:a14="http://schemas.microsoft.com/office/drawing/2010/main" val="0"/>
                </a:ext>
              </a:extLst>
            </a:blip>
            <a:srcRect l="47627" t="59744" r="-1482" b="19835"/>
            <a:stretch>
              <a:fillRect/>
            </a:stretch>
          </p:blipFill>
          <p:spPr bwMode="auto">
            <a:xfrm>
              <a:off x="1005" y="2423"/>
              <a:ext cx="3952" cy="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0" name="Rectangle 6"/>
            <p:cNvSpPr>
              <a:spLocks noChangeArrowheads="1"/>
            </p:cNvSpPr>
            <p:nvPr/>
          </p:nvSpPr>
          <p:spPr bwMode="auto">
            <a:xfrm>
              <a:off x="854" y="3257"/>
              <a:ext cx="1182" cy="65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en-US">
                <a:latin typeface="Helvetica" panose="020B0604020202020204" pitchFamily="34" charset="0"/>
                <a:ea typeface="MS PGothic" panose="020B0600070205080204" pitchFamily="34" charset="-128"/>
              </a:endParaRPr>
            </a:p>
          </p:txBody>
        </p:sp>
        <p:sp>
          <p:nvSpPr>
            <p:cNvPr id="108551" name="Rectangle 7"/>
            <p:cNvSpPr>
              <a:spLocks noChangeArrowheads="1"/>
            </p:cNvSpPr>
            <p:nvPr/>
          </p:nvSpPr>
          <p:spPr bwMode="auto">
            <a:xfrm>
              <a:off x="912" y="2429"/>
              <a:ext cx="152" cy="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en-US">
                <a:latin typeface="Helvetica" panose="020B0604020202020204" pitchFamily="34" charset="0"/>
                <a:ea typeface="MS PGothic" panose="020B0600070205080204" pitchFamily="34" charset="-128"/>
              </a:endParaRPr>
            </a:p>
          </p:txBody>
        </p:sp>
        <p:sp>
          <p:nvSpPr>
            <p:cNvPr id="108552" name="Rectangle 8"/>
            <p:cNvSpPr>
              <a:spLocks noChangeArrowheads="1"/>
            </p:cNvSpPr>
            <p:nvPr/>
          </p:nvSpPr>
          <p:spPr bwMode="auto">
            <a:xfrm>
              <a:off x="1923" y="2275"/>
              <a:ext cx="371" cy="3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endParaRPr kumimoji="0" lang="zh-CN" altLang="en-US">
                <a:latin typeface="Helvetica" panose="020B0604020202020204" pitchFamily="34" charset="0"/>
                <a:ea typeface="MS PGothic" panose="020B0600070205080204" pitchFamily="34" charset="-128"/>
              </a:endParaRPr>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50825" y="152400"/>
            <a:ext cx="8569325" cy="838200"/>
          </a:xfrm>
        </p:spPr>
        <p:txBody>
          <a:bodyPr/>
          <a:lstStyle/>
          <a:p>
            <a:r>
              <a:rPr lang="zh-CN" altLang="en-US" smtClean="0">
                <a:sym typeface="Wingdings" panose="05000000000000000000" pitchFamily="2" charset="2"/>
              </a:rPr>
              <a:t>关于模式优化的思考</a:t>
            </a:r>
            <a:endParaRPr lang="zh-CN" altLang="en-US" smtClean="0">
              <a:sym typeface="Wingdings" panose="05000000000000000000" pitchFamily="2" charset="2"/>
            </a:endParaRPr>
          </a:p>
        </p:txBody>
      </p:sp>
      <p:sp>
        <p:nvSpPr>
          <p:cNvPr id="110595" name="Rectangle 3"/>
          <p:cNvSpPr>
            <a:spLocks noGrp="1" noChangeArrowheads="1"/>
          </p:cNvSpPr>
          <p:nvPr>
            <p:ph type="body" idx="1"/>
          </p:nvPr>
        </p:nvSpPr>
        <p:spPr>
          <a:xfrm>
            <a:off x="685800" y="1371600"/>
            <a:ext cx="7772400" cy="5081588"/>
          </a:xfrm>
        </p:spPr>
        <p:txBody>
          <a:bodyPr/>
          <a:lstStyle/>
          <a:p>
            <a:r>
              <a:rPr lang="zh-CN" altLang="en-US" sz="2400" smtClean="0"/>
              <a:t>示例：请将</a:t>
            </a:r>
            <a:r>
              <a:rPr lang="en-US" altLang="zh-CN" sz="2400" smtClean="0"/>
              <a:t>E-R</a:t>
            </a:r>
            <a:r>
              <a:rPr lang="zh-CN" altLang="en-US" sz="2400" smtClean="0"/>
              <a:t>图转化为表并进行必要的合并</a:t>
            </a:r>
            <a:endParaRPr lang="zh-CN" altLang="en-US" sz="2400" smtClean="0"/>
          </a:p>
          <a:p>
            <a:pPr lvl="1"/>
            <a:r>
              <a:rPr lang="zh-CN" altLang="en-US" sz="2000" smtClean="0"/>
              <a:t>假设每个实体都有属性</a:t>
            </a:r>
            <a:r>
              <a:rPr lang="en-US" altLang="zh-CN" sz="2000" smtClean="0"/>
              <a:t>???no,???name</a:t>
            </a:r>
            <a:endParaRPr lang="zh-CN" altLang="en-US" sz="2000" smtClean="0"/>
          </a:p>
          <a:p>
            <a:pPr lvl="1"/>
            <a:endParaRPr lang="zh-CN" altLang="en-US" sz="2000" smtClean="0"/>
          </a:p>
          <a:p>
            <a:pPr lvl="1"/>
            <a:endParaRPr lang="zh-CN" altLang="en-US" sz="2000" smtClean="0"/>
          </a:p>
          <a:p>
            <a:pPr lvl="1"/>
            <a:endParaRPr lang="zh-CN" altLang="en-US" sz="2000" smtClean="0"/>
          </a:p>
          <a:p>
            <a:pPr lvl="1"/>
            <a:endParaRPr lang="zh-CN" altLang="en-US" sz="2000" smtClean="0"/>
          </a:p>
          <a:p>
            <a:pPr lvl="1"/>
            <a:endParaRPr lang="zh-CN" altLang="en-US" sz="2000" smtClean="0"/>
          </a:p>
          <a:p>
            <a:pPr lvl="1"/>
            <a:endParaRPr lang="zh-CN" altLang="en-US" sz="2000" smtClean="0"/>
          </a:p>
          <a:p>
            <a:r>
              <a:rPr lang="zh-CN" altLang="en-US" sz="2400" smtClean="0"/>
              <a:t>思考：</a:t>
            </a:r>
            <a:endParaRPr lang="zh-CN" altLang="en-US" sz="2400" smtClean="0"/>
          </a:p>
          <a:p>
            <a:pPr lvl="1"/>
            <a:r>
              <a:rPr lang="zh-CN" altLang="en-US" sz="2000" smtClean="0"/>
              <a:t>转化的结果还有进一步优化的余地吗？</a:t>
            </a:r>
            <a:endParaRPr lang="zh-CN" altLang="en-US" sz="2000" smtClean="0"/>
          </a:p>
          <a:p>
            <a:pPr lvl="1"/>
            <a:r>
              <a:rPr lang="zh-CN" altLang="en-US" sz="2000" smtClean="0"/>
              <a:t>如果有优化余地，如何优化？利弊如何？</a:t>
            </a:r>
            <a:endParaRPr lang="en-US" altLang="zh-CN" sz="2000" smtClean="0"/>
          </a:p>
        </p:txBody>
      </p:sp>
      <p:grpSp>
        <p:nvGrpSpPr>
          <p:cNvPr id="110596" name="Group 4"/>
          <p:cNvGrpSpPr/>
          <p:nvPr/>
        </p:nvGrpSpPr>
        <p:grpSpPr bwMode="auto">
          <a:xfrm>
            <a:off x="2435225" y="2492375"/>
            <a:ext cx="2857500" cy="2159000"/>
            <a:chOff x="748" y="1525"/>
            <a:chExt cx="1800" cy="1360"/>
          </a:xfrm>
        </p:grpSpPr>
        <p:sp>
          <p:nvSpPr>
            <p:cNvPr id="110597" name="Rectangle 5"/>
            <p:cNvSpPr>
              <a:spLocks noChangeArrowheads="1"/>
            </p:cNvSpPr>
            <p:nvPr/>
          </p:nvSpPr>
          <p:spPr bwMode="auto">
            <a:xfrm>
              <a:off x="748" y="2636"/>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教师</a:t>
              </a:r>
              <a:endParaRPr kumimoji="0" lang="zh-CN" altLang="en-US" sz="2000">
                <a:latin typeface="Times New Roman" panose="02020603050405020304" pitchFamily="18" charset="0"/>
                <a:ea typeface="MS PGothic" panose="020B0600070205080204" pitchFamily="34" charset="-128"/>
              </a:endParaRPr>
            </a:p>
          </p:txBody>
        </p:sp>
        <p:sp>
          <p:nvSpPr>
            <p:cNvPr id="110598" name="Rectangle 6"/>
            <p:cNvSpPr>
              <a:spLocks noChangeArrowheads="1"/>
            </p:cNvSpPr>
            <p:nvPr/>
          </p:nvSpPr>
          <p:spPr bwMode="auto">
            <a:xfrm>
              <a:off x="2116" y="2636"/>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课程</a:t>
              </a:r>
              <a:endParaRPr kumimoji="0" lang="zh-CN" altLang="en-US" sz="2000">
                <a:latin typeface="Times New Roman" panose="02020603050405020304" pitchFamily="18" charset="0"/>
                <a:ea typeface="MS PGothic" panose="020B0600070205080204" pitchFamily="34" charset="-128"/>
              </a:endParaRPr>
            </a:p>
          </p:txBody>
        </p:sp>
        <p:sp>
          <p:nvSpPr>
            <p:cNvPr id="110599" name="AutoShape 7"/>
            <p:cNvSpPr>
              <a:spLocks noChangeArrowheads="1"/>
            </p:cNvSpPr>
            <p:nvPr/>
          </p:nvSpPr>
          <p:spPr bwMode="auto">
            <a:xfrm>
              <a:off x="1468" y="2636"/>
              <a:ext cx="360" cy="24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000">
                  <a:solidFill>
                    <a:srgbClr val="000000"/>
                  </a:solidFill>
                  <a:latin typeface="Times New Roman" panose="02020603050405020304" pitchFamily="18" charset="0"/>
                  <a:ea typeface="MS PGothic" panose="020B0600070205080204" pitchFamily="34" charset="-128"/>
                </a:rPr>
                <a:t>讲授</a:t>
              </a:r>
              <a:endParaRPr kumimoji="0" lang="zh-CN" altLang="en-US" sz="7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110600" name="Rectangle 8"/>
            <p:cNvSpPr>
              <a:spLocks noChangeArrowheads="1"/>
            </p:cNvSpPr>
            <p:nvPr/>
          </p:nvSpPr>
          <p:spPr bwMode="auto">
            <a:xfrm>
              <a:off x="1401" y="1525"/>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学生</a:t>
              </a:r>
              <a:endParaRPr kumimoji="0" lang="zh-CN" altLang="en-US" sz="2000">
                <a:latin typeface="Times New Roman" panose="02020603050405020304" pitchFamily="18" charset="0"/>
                <a:ea typeface="MS PGothic" panose="020B0600070205080204" pitchFamily="34" charset="-128"/>
              </a:endParaRPr>
            </a:p>
          </p:txBody>
        </p:sp>
        <p:sp>
          <p:nvSpPr>
            <p:cNvPr id="110601" name="AutoShape 9"/>
            <p:cNvSpPr>
              <a:spLocks noChangeArrowheads="1"/>
            </p:cNvSpPr>
            <p:nvPr/>
          </p:nvSpPr>
          <p:spPr bwMode="auto">
            <a:xfrm>
              <a:off x="1428" y="2047"/>
              <a:ext cx="360" cy="24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000">
                  <a:solidFill>
                    <a:srgbClr val="000000"/>
                  </a:solidFill>
                  <a:latin typeface="Times New Roman" panose="02020603050405020304" pitchFamily="18" charset="0"/>
                  <a:ea typeface="MS PGothic" panose="020B0600070205080204" pitchFamily="34" charset="-128"/>
                </a:rPr>
                <a:t>上课</a:t>
              </a:r>
              <a:endParaRPr kumimoji="0" lang="zh-CN" altLang="en-US" sz="7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cxnSp>
          <p:nvCxnSpPr>
            <p:cNvPr id="110602" name="AutoShape 10"/>
            <p:cNvCxnSpPr>
              <a:cxnSpLocks noChangeShapeType="1"/>
              <a:stCxn id="110601" idx="0"/>
              <a:endCxn id="110600" idx="2"/>
            </p:cNvCxnSpPr>
            <p:nvPr/>
          </p:nvCxnSpPr>
          <p:spPr bwMode="auto">
            <a:xfrm flipV="1">
              <a:off x="1608" y="1774"/>
              <a:ext cx="9" cy="273"/>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cxnSp>
          <p:nvCxnSpPr>
            <p:cNvPr id="110603" name="AutoShape 11"/>
            <p:cNvCxnSpPr>
              <a:cxnSpLocks noChangeShapeType="1"/>
              <a:stCxn id="110597" idx="0"/>
            </p:cNvCxnSpPr>
            <p:nvPr/>
          </p:nvCxnSpPr>
          <p:spPr bwMode="auto">
            <a:xfrm flipV="1">
              <a:off x="964" y="2160"/>
              <a:ext cx="465" cy="476"/>
            </a:xfrm>
            <a:prstGeom prst="straightConnector1">
              <a:avLst/>
            </a:prstGeom>
            <a:noFill/>
            <a:ln w="9525">
              <a:solidFill>
                <a:schemeClr val="bg2"/>
              </a:solidFill>
              <a:round/>
              <a:headEnd type="triangle" w="med" len="med"/>
            </a:ln>
            <a:extLst>
              <a:ext uri="{909E8E84-426E-40DD-AFC4-6F175D3DCCD1}">
                <a14:hiddenFill xmlns:a14="http://schemas.microsoft.com/office/drawing/2010/main">
                  <a:noFill/>
                </a14:hiddenFill>
              </a:ext>
            </a:extLst>
          </p:spPr>
        </p:cxnSp>
        <p:cxnSp>
          <p:nvCxnSpPr>
            <p:cNvPr id="110604" name="AutoShape 12"/>
            <p:cNvCxnSpPr>
              <a:cxnSpLocks noChangeShapeType="1"/>
              <a:stCxn id="110598" idx="0"/>
              <a:endCxn id="110601" idx="3"/>
            </p:cNvCxnSpPr>
            <p:nvPr/>
          </p:nvCxnSpPr>
          <p:spPr bwMode="auto">
            <a:xfrm flipH="1" flipV="1">
              <a:off x="1788" y="2172"/>
              <a:ext cx="544" cy="464"/>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cxnSp>
          <p:nvCxnSpPr>
            <p:cNvPr id="110605" name="AutoShape 13"/>
            <p:cNvCxnSpPr>
              <a:cxnSpLocks noChangeShapeType="1"/>
              <a:stCxn id="110599" idx="1"/>
              <a:endCxn id="110597" idx="3"/>
            </p:cNvCxnSpPr>
            <p:nvPr/>
          </p:nvCxnSpPr>
          <p:spPr bwMode="auto">
            <a:xfrm flipH="1">
              <a:off x="1180" y="2761"/>
              <a:ext cx="288" cy="0"/>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cxnSp>
          <p:nvCxnSpPr>
            <p:cNvPr id="110606" name="AutoShape 14"/>
            <p:cNvCxnSpPr>
              <a:cxnSpLocks noChangeShapeType="1"/>
              <a:stCxn id="110598" idx="1"/>
              <a:endCxn id="110599" idx="3"/>
            </p:cNvCxnSpPr>
            <p:nvPr/>
          </p:nvCxnSpPr>
          <p:spPr bwMode="auto">
            <a:xfrm flipH="1">
              <a:off x="1828" y="2761"/>
              <a:ext cx="288" cy="0"/>
            </a:xfrm>
            <a:prstGeom prst="straightConnector1">
              <a:avLst/>
            </a:prstGeom>
            <a:noFill/>
            <a:ln w="9525">
              <a:solidFill>
                <a:schemeClr val="bg2"/>
              </a:solidFill>
              <a:round/>
              <a:head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395288" y="152400"/>
            <a:ext cx="8424862" cy="838200"/>
          </a:xfrm>
        </p:spPr>
        <p:txBody>
          <a:bodyPr/>
          <a:lstStyle/>
          <a:p>
            <a:r>
              <a:rPr lang="zh-CN" altLang="en-US" smtClean="0">
                <a:sym typeface="Wingdings" panose="05000000000000000000" pitchFamily="2" charset="2"/>
              </a:rPr>
              <a:t>关于模式优化的思考</a:t>
            </a:r>
            <a:endParaRPr lang="zh-CN" altLang="en-US" smtClean="0">
              <a:sym typeface="Wingdings" panose="05000000000000000000" pitchFamily="2" charset="2"/>
            </a:endParaRPr>
          </a:p>
        </p:txBody>
      </p:sp>
      <p:sp>
        <p:nvSpPr>
          <p:cNvPr id="111619" name="Rectangle 3"/>
          <p:cNvSpPr>
            <a:spLocks noGrp="1" noChangeArrowheads="1"/>
          </p:cNvSpPr>
          <p:nvPr>
            <p:ph type="body" idx="1"/>
          </p:nvPr>
        </p:nvSpPr>
        <p:spPr>
          <a:xfrm>
            <a:off x="685800" y="1371600"/>
            <a:ext cx="7772400" cy="5153025"/>
          </a:xfrm>
        </p:spPr>
        <p:txBody>
          <a:bodyPr/>
          <a:lstStyle/>
          <a:p>
            <a:pPr>
              <a:lnSpc>
                <a:spcPct val="90000"/>
              </a:lnSpc>
            </a:pPr>
            <a:r>
              <a:rPr lang="en-US" altLang="zh-CN" sz="2000" smtClean="0"/>
              <a:t>E-R</a:t>
            </a:r>
            <a:r>
              <a:rPr lang="zh-CN" altLang="en-US" sz="2000" smtClean="0"/>
              <a:t>图转化为表：</a:t>
            </a:r>
            <a:endParaRPr lang="zh-CN" altLang="en-US" sz="2000" smtClean="0"/>
          </a:p>
          <a:p>
            <a:pPr lvl="1">
              <a:lnSpc>
                <a:spcPct val="90000"/>
              </a:lnSpc>
            </a:pPr>
            <a:r>
              <a:rPr kumimoji="0" lang="en-US" altLang="zh-CN" smtClean="0"/>
              <a:t>S(</a:t>
            </a:r>
            <a:r>
              <a:rPr kumimoji="0" lang="en-US" altLang="zh-CN" u="sng" smtClean="0"/>
              <a:t>sno</a:t>
            </a:r>
            <a:r>
              <a:rPr kumimoji="0" lang="en-US" altLang="zh-CN" smtClean="0"/>
              <a:t>,sname)</a:t>
            </a:r>
            <a:endParaRPr kumimoji="0" lang="en-US" altLang="zh-CN" smtClean="0"/>
          </a:p>
          <a:p>
            <a:pPr lvl="1">
              <a:lnSpc>
                <a:spcPct val="90000"/>
              </a:lnSpc>
            </a:pPr>
            <a:r>
              <a:rPr kumimoji="0" lang="en-US" altLang="zh-CN" smtClean="0"/>
              <a:t>T(</a:t>
            </a:r>
            <a:r>
              <a:rPr kumimoji="0" lang="en-US" altLang="zh-CN" u="sng" smtClean="0"/>
              <a:t>tno</a:t>
            </a:r>
            <a:r>
              <a:rPr kumimoji="0" lang="en-US" altLang="zh-CN" smtClean="0"/>
              <a:t>,tname)</a:t>
            </a:r>
            <a:endParaRPr kumimoji="0" lang="en-US" altLang="zh-CN" smtClean="0"/>
          </a:p>
          <a:p>
            <a:pPr lvl="1">
              <a:lnSpc>
                <a:spcPct val="90000"/>
              </a:lnSpc>
            </a:pPr>
            <a:r>
              <a:rPr kumimoji="0" lang="en-US" altLang="zh-CN" smtClean="0"/>
              <a:t>C(</a:t>
            </a:r>
            <a:r>
              <a:rPr kumimoji="0" lang="en-US" altLang="zh-CN" u="sng" smtClean="0"/>
              <a:t>cno</a:t>
            </a:r>
            <a:r>
              <a:rPr kumimoji="0" lang="en-US" altLang="zh-CN" smtClean="0"/>
              <a:t>,cname)</a:t>
            </a:r>
            <a:endParaRPr kumimoji="0" lang="en-US" altLang="zh-CN" smtClean="0"/>
          </a:p>
          <a:p>
            <a:pPr lvl="1">
              <a:lnSpc>
                <a:spcPct val="90000"/>
              </a:lnSpc>
            </a:pPr>
            <a:r>
              <a:rPr kumimoji="0" lang="en-US" altLang="zh-CN" smtClean="0"/>
              <a:t>SCT(</a:t>
            </a:r>
            <a:r>
              <a:rPr kumimoji="0" lang="en-US" altLang="zh-CN" u="sng" smtClean="0"/>
              <a:t>sno,cno</a:t>
            </a:r>
            <a:r>
              <a:rPr kumimoji="0" lang="en-US" altLang="zh-CN" smtClean="0"/>
              <a:t>,tno)</a:t>
            </a:r>
            <a:endParaRPr kumimoji="0" lang="en-US" altLang="zh-CN" smtClean="0"/>
          </a:p>
          <a:p>
            <a:pPr lvl="1">
              <a:lnSpc>
                <a:spcPct val="90000"/>
              </a:lnSpc>
            </a:pPr>
            <a:r>
              <a:rPr kumimoji="0" lang="en-US" altLang="zh-CN" smtClean="0"/>
              <a:t>TC(</a:t>
            </a:r>
            <a:r>
              <a:rPr kumimoji="0" lang="en-US" altLang="zh-CN" u="sng" smtClean="0"/>
              <a:t>tno</a:t>
            </a:r>
            <a:r>
              <a:rPr kumimoji="0" lang="en-US" altLang="zh-CN" smtClean="0"/>
              <a:t>,cno)//cno</a:t>
            </a:r>
            <a:r>
              <a:rPr kumimoji="0" lang="zh-CN" altLang="en-US" smtClean="0"/>
              <a:t>：</a:t>
            </a:r>
            <a:r>
              <a:rPr kumimoji="0" lang="en-US" altLang="zh-CN" smtClean="0"/>
              <a:t>not null</a:t>
            </a:r>
            <a:endParaRPr kumimoji="0" lang="en-US" altLang="zh-CN" smtClean="0"/>
          </a:p>
          <a:p>
            <a:pPr>
              <a:lnSpc>
                <a:spcPct val="90000"/>
              </a:lnSpc>
            </a:pPr>
            <a:r>
              <a:rPr lang="zh-CN" altLang="en-US" sz="2000" smtClean="0"/>
              <a:t>合并</a:t>
            </a:r>
            <a:endParaRPr lang="zh-CN" altLang="en-US" sz="2000" smtClean="0"/>
          </a:p>
          <a:p>
            <a:pPr lvl="1">
              <a:lnSpc>
                <a:spcPct val="90000"/>
              </a:lnSpc>
            </a:pPr>
            <a:r>
              <a:rPr kumimoji="0" lang="en-US" altLang="zh-CN" smtClean="0"/>
              <a:t>T+TC=T(</a:t>
            </a:r>
            <a:r>
              <a:rPr kumimoji="0" lang="en-US" altLang="zh-CN" u="sng" smtClean="0"/>
              <a:t>tno</a:t>
            </a:r>
            <a:r>
              <a:rPr kumimoji="0" lang="en-US" altLang="zh-CN" smtClean="0"/>
              <a:t>,tname,cno)//cno</a:t>
            </a:r>
            <a:r>
              <a:rPr kumimoji="0" lang="zh-CN" altLang="en-US" smtClean="0"/>
              <a:t>可以为空</a:t>
            </a:r>
            <a:endParaRPr kumimoji="0" lang="zh-CN" altLang="en-US" smtClean="0"/>
          </a:p>
          <a:p>
            <a:pPr>
              <a:lnSpc>
                <a:spcPct val="90000"/>
              </a:lnSpc>
            </a:pPr>
            <a:r>
              <a:rPr lang="zh-CN" altLang="en-US" sz="2000" smtClean="0"/>
              <a:t>思考：</a:t>
            </a:r>
            <a:endParaRPr lang="zh-CN" altLang="en-US" sz="2000" smtClean="0"/>
          </a:p>
          <a:p>
            <a:pPr lvl="1">
              <a:lnSpc>
                <a:spcPct val="90000"/>
              </a:lnSpc>
            </a:pPr>
            <a:r>
              <a:rPr lang="zh-CN" altLang="en-US" smtClean="0"/>
              <a:t>第一种改进思路</a:t>
            </a:r>
            <a:endParaRPr lang="zh-CN" altLang="en-US" smtClean="0"/>
          </a:p>
          <a:p>
            <a:pPr lvl="2">
              <a:lnSpc>
                <a:spcPct val="90000"/>
              </a:lnSpc>
            </a:pPr>
            <a:r>
              <a:rPr lang="zh-CN" altLang="en-US" sz="1600" smtClean="0"/>
              <a:t>既然</a:t>
            </a:r>
            <a:r>
              <a:rPr lang="en-US" altLang="zh-CN" sz="1600" smtClean="0"/>
              <a:t>tno →cno,</a:t>
            </a:r>
            <a:r>
              <a:rPr lang="zh-CN" altLang="en-US" sz="1600" smtClean="0"/>
              <a:t>则</a:t>
            </a:r>
            <a:r>
              <a:rPr lang="en-US" altLang="zh-CN" sz="1600" smtClean="0"/>
              <a:t>SCT</a:t>
            </a:r>
            <a:r>
              <a:rPr lang="zh-CN" altLang="en-US" sz="1600" smtClean="0"/>
              <a:t>必有冗余数据</a:t>
            </a:r>
            <a:endParaRPr lang="zh-CN" altLang="en-US" sz="1600" smtClean="0"/>
          </a:p>
          <a:p>
            <a:pPr lvl="2">
              <a:lnSpc>
                <a:spcPct val="90000"/>
              </a:lnSpc>
            </a:pPr>
            <a:r>
              <a:rPr lang="zh-CN" altLang="en-US" sz="1600" smtClean="0"/>
              <a:t>能否将</a:t>
            </a:r>
            <a:r>
              <a:rPr kumimoji="0" lang="en-US" altLang="zh-CN" sz="1600" smtClean="0"/>
              <a:t>SCT(</a:t>
            </a:r>
            <a:r>
              <a:rPr kumimoji="0" lang="en-US" altLang="zh-CN" sz="1600" u="sng" smtClean="0"/>
              <a:t>sno,cno</a:t>
            </a:r>
            <a:r>
              <a:rPr kumimoji="0" lang="en-US" altLang="zh-CN" sz="1600" smtClean="0"/>
              <a:t>,tno)</a:t>
            </a:r>
            <a:r>
              <a:rPr lang="zh-CN" altLang="en-US" sz="1600" smtClean="0"/>
              <a:t>简化为</a:t>
            </a:r>
            <a:r>
              <a:rPr lang="en-US" altLang="zh-CN" sz="1600" smtClean="0"/>
              <a:t>SCT</a:t>
            </a:r>
            <a:r>
              <a:rPr lang="en-US" altLang="zh-CN" sz="1600" smtClean="0">
                <a:latin typeface="Times New Roman" panose="02020603050405020304" pitchFamily="18" charset="0"/>
              </a:rPr>
              <a:t>’</a:t>
            </a:r>
            <a:r>
              <a:rPr lang="en-US" altLang="zh-CN" sz="1600" smtClean="0"/>
              <a:t>(</a:t>
            </a:r>
            <a:r>
              <a:rPr lang="en-US" altLang="zh-CN" sz="1600" u="sng" smtClean="0"/>
              <a:t>sno,tno</a:t>
            </a:r>
            <a:r>
              <a:rPr lang="en-US" altLang="zh-CN" sz="1600" smtClean="0"/>
              <a:t>)?</a:t>
            </a:r>
            <a:endParaRPr lang="en-US" altLang="zh-CN" sz="1600" smtClean="0"/>
          </a:p>
          <a:p>
            <a:pPr lvl="1">
              <a:lnSpc>
                <a:spcPct val="90000"/>
              </a:lnSpc>
            </a:pPr>
            <a:r>
              <a:rPr lang="zh-CN" altLang="en-US" smtClean="0"/>
              <a:t>第二种改进思路</a:t>
            </a:r>
            <a:endParaRPr lang="zh-CN" altLang="en-US" smtClean="0"/>
          </a:p>
          <a:p>
            <a:pPr lvl="2">
              <a:lnSpc>
                <a:spcPct val="90000"/>
              </a:lnSpc>
            </a:pPr>
            <a:r>
              <a:rPr lang="zh-CN" altLang="en-US" sz="1600" smtClean="0"/>
              <a:t>既然</a:t>
            </a:r>
            <a:r>
              <a:rPr lang="en-US" altLang="zh-CN" sz="1600" smtClean="0"/>
              <a:t>SCT</a:t>
            </a:r>
            <a:r>
              <a:rPr lang="zh-CN" altLang="en-US" sz="1600" smtClean="0"/>
              <a:t>已经包含</a:t>
            </a:r>
            <a:r>
              <a:rPr lang="en-US" altLang="zh-CN" sz="1600" smtClean="0"/>
              <a:t>TC</a:t>
            </a:r>
            <a:r>
              <a:rPr lang="zh-CN" altLang="en-US" sz="1600" smtClean="0"/>
              <a:t>关系</a:t>
            </a:r>
            <a:endParaRPr lang="zh-CN" altLang="en-US" sz="1600" smtClean="0"/>
          </a:p>
          <a:p>
            <a:pPr lvl="2">
              <a:lnSpc>
                <a:spcPct val="90000"/>
              </a:lnSpc>
            </a:pPr>
            <a:r>
              <a:rPr lang="zh-CN" altLang="en-US" sz="1600" smtClean="0"/>
              <a:t>能否简单省略</a:t>
            </a:r>
            <a:r>
              <a:rPr lang="en-US" altLang="zh-CN" sz="1600" smtClean="0"/>
              <a:t>TC</a:t>
            </a:r>
            <a:r>
              <a:rPr lang="zh-CN" altLang="en-US" sz="1600" smtClean="0"/>
              <a:t>关系？</a:t>
            </a:r>
            <a:endParaRPr lang="zh-CN" altLang="en-US" sz="1600" smtClean="0"/>
          </a:p>
          <a:p>
            <a:pPr>
              <a:lnSpc>
                <a:spcPct val="90000"/>
              </a:lnSpc>
            </a:pPr>
            <a:endParaRPr lang="zh-CN" altLang="en-US" sz="2000" smtClean="0"/>
          </a:p>
        </p:txBody>
      </p:sp>
      <p:grpSp>
        <p:nvGrpSpPr>
          <p:cNvPr id="111620" name="Group 4"/>
          <p:cNvGrpSpPr/>
          <p:nvPr/>
        </p:nvGrpSpPr>
        <p:grpSpPr bwMode="auto">
          <a:xfrm>
            <a:off x="5099050" y="1484313"/>
            <a:ext cx="2857500" cy="2159000"/>
            <a:chOff x="748" y="1525"/>
            <a:chExt cx="1800" cy="1360"/>
          </a:xfrm>
        </p:grpSpPr>
        <p:sp>
          <p:nvSpPr>
            <p:cNvPr id="111621" name="Rectangle 5"/>
            <p:cNvSpPr>
              <a:spLocks noChangeArrowheads="1"/>
            </p:cNvSpPr>
            <p:nvPr/>
          </p:nvSpPr>
          <p:spPr bwMode="auto">
            <a:xfrm>
              <a:off x="748" y="2636"/>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教师</a:t>
              </a:r>
              <a:endParaRPr kumimoji="0" lang="zh-CN" altLang="en-US" sz="2000">
                <a:latin typeface="Times New Roman" panose="02020603050405020304" pitchFamily="18" charset="0"/>
                <a:ea typeface="MS PGothic" panose="020B0600070205080204" pitchFamily="34" charset="-128"/>
              </a:endParaRPr>
            </a:p>
          </p:txBody>
        </p:sp>
        <p:sp>
          <p:nvSpPr>
            <p:cNvPr id="111622" name="Rectangle 6"/>
            <p:cNvSpPr>
              <a:spLocks noChangeArrowheads="1"/>
            </p:cNvSpPr>
            <p:nvPr/>
          </p:nvSpPr>
          <p:spPr bwMode="auto">
            <a:xfrm>
              <a:off x="2116" y="2636"/>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课程</a:t>
              </a:r>
              <a:endParaRPr kumimoji="0" lang="zh-CN" altLang="en-US" sz="2000">
                <a:latin typeface="Times New Roman" panose="02020603050405020304" pitchFamily="18" charset="0"/>
                <a:ea typeface="MS PGothic" panose="020B0600070205080204" pitchFamily="34" charset="-128"/>
              </a:endParaRPr>
            </a:p>
          </p:txBody>
        </p:sp>
        <p:sp>
          <p:nvSpPr>
            <p:cNvPr id="111623" name="AutoShape 7"/>
            <p:cNvSpPr>
              <a:spLocks noChangeArrowheads="1"/>
            </p:cNvSpPr>
            <p:nvPr/>
          </p:nvSpPr>
          <p:spPr bwMode="auto">
            <a:xfrm>
              <a:off x="1468" y="2636"/>
              <a:ext cx="360" cy="24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000">
                  <a:solidFill>
                    <a:srgbClr val="000000"/>
                  </a:solidFill>
                  <a:latin typeface="Times New Roman" panose="02020603050405020304" pitchFamily="18" charset="0"/>
                  <a:ea typeface="MS PGothic" panose="020B0600070205080204" pitchFamily="34" charset="-128"/>
                </a:rPr>
                <a:t>讲授</a:t>
              </a:r>
              <a:endParaRPr kumimoji="0" lang="zh-CN" altLang="en-US" sz="7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111624" name="Rectangle 8"/>
            <p:cNvSpPr>
              <a:spLocks noChangeArrowheads="1"/>
            </p:cNvSpPr>
            <p:nvPr/>
          </p:nvSpPr>
          <p:spPr bwMode="auto">
            <a:xfrm>
              <a:off x="1401" y="1525"/>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学生</a:t>
              </a:r>
              <a:endParaRPr kumimoji="0" lang="zh-CN" altLang="en-US" sz="2000">
                <a:latin typeface="Times New Roman" panose="02020603050405020304" pitchFamily="18" charset="0"/>
                <a:ea typeface="MS PGothic" panose="020B0600070205080204" pitchFamily="34" charset="-128"/>
              </a:endParaRPr>
            </a:p>
          </p:txBody>
        </p:sp>
        <p:sp>
          <p:nvSpPr>
            <p:cNvPr id="111625" name="AutoShape 9"/>
            <p:cNvSpPr>
              <a:spLocks noChangeArrowheads="1"/>
            </p:cNvSpPr>
            <p:nvPr/>
          </p:nvSpPr>
          <p:spPr bwMode="auto">
            <a:xfrm>
              <a:off x="1428" y="2047"/>
              <a:ext cx="360" cy="24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000">
                  <a:solidFill>
                    <a:srgbClr val="000000"/>
                  </a:solidFill>
                  <a:latin typeface="Times New Roman" panose="02020603050405020304" pitchFamily="18" charset="0"/>
                  <a:ea typeface="MS PGothic" panose="020B0600070205080204" pitchFamily="34" charset="-128"/>
                </a:rPr>
                <a:t>上课</a:t>
              </a:r>
              <a:endParaRPr kumimoji="0" lang="zh-CN" altLang="en-US" sz="7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cxnSp>
          <p:nvCxnSpPr>
            <p:cNvPr id="111626" name="AutoShape 10"/>
            <p:cNvCxnSpPr>
              <a:cxnSpLocks noChangeShapeType="1"/>
              <a:stCxn id="111625" idx="0"/>
              <a:endCxn id="111624" idx="2"/>
            </p:cNvCxnSpPr>
            <p:nvPr/>
          </p:nvCxnSpPr>
          <p:spPr bwMode="auto">
            <a:xfrm flipV="1">
              <a:off x="1608" y="1774"/>
              <a:ext cx="9" cy="273"/>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cxnSp>
          <p:nvCxnSpPr>
            <p:cNvPr id="111627" name="AutoShape 11"/>
            <p:cNvCxnSpPr>
              <a:cxnSpLocks noChangeShapeType="1"/>
              <a:stCxn id="111621" idx="0"/>
            </p:cNvCxnSpPr>
            <p:nvPr/>
          </p:nvCxnSpPr>
          <p:spPr bwMode="auto">
            <a:xfrm flipV="1">
              <a:off x="964" y="2160"/>
              <a:ext cx="465" cy="476"/>
            </a:xfrm>
            <a:prstGeom prst="straightConnector1">
              <a:avLst/>
            </a:prstGeom>
            <a:noFill/>
            <a:ln w="9525">
              <a:solidFill>
                <a:schemeClr val="bg2"/>
              </a:solidFill>
              <a:round/>
              <a:headEnd type="triangle" w="med" len="med"/>
            </a:ln>
            <a:extLst>
              <a:ext uri="{909E8E84-426E-40DD-AFC4-6F175D3DCCD1}">
                <a14:hiddenFill xmlns:a14="http://schemas.microsoft.com/office/drawing/2010/main">
                  <a:noFill/>
                </a14:hiddenFill>
              </a:ext>
            </a:extLst>
          </p:spPr>
        </p:cxnSp>
        <p:cxnSp>
          <p:nvCxnSpPr>
            <p:cNvPr id="111628" name="AutoShape 12"/>
            <p:cNvCxnSpPr>
              <a:cxnSpLocks noChangeShapeType="1"/>
              <a:stCxn id="111622" idx="0"/>
              <a:endCxn id="111625" idx="3"/>
            </p:cNvCxnSpPr>
            <p:nvPr/>
          </p:nvCxnSpPr>
          <p:spPr bwMode="auto">
            <a:xfrm flipH="1" flipV="1">
              <a:off x="1788" y="2172"/>
              <a:ext cx="544" cy="464"/>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cxnSp>
          <p:nvCxnSpPr>
            <p:cNvPr id="111629" name="AutoShape 13"/>
            <p:cNvCxnSpPr>
              <a:cxnSpLocks noChangeShapeType="1"/>
              <a:stCxn id="111623" idx="1"/>
              <a:endCxn id="111621" idx="3"/>
            </p:cNvCxnSpPr>
            <p:nvPr/>
          </p:nvCxnSpPr>
          <p:spPr bwMode="auto">
            <a:xfrm flipH="1">
              <a:off x="1180" y="2761"/>
              <a:ext cx="288" cy="0"/>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cxnSp>
          <p:nvCxnSpPr>
            <p:cNvPr id="111630" name="AutoShape 14"/>
            <p:cNvCxnSpPr>
              <a:cxnSpLocks noChangeShapeType="1"/>
              <a:stCxn id="111622" idx="1"/>
              <a:endCxn id="111623" idx="3"/>
            </p:cNvCxnSpPr>
            <p:nvPr/>
          </p:nvCxnSpPr>
          <p:spPr bwMode="auto">
            <a:xfrm flipH="1">
              <a:off x="1828" y="2761"/>
              <a:ext cx="288" cy="0"/>
            </a:xfrm>
            <a:prstGeom prst="straightConnector1">
              <a:avLst/>
            </a:prstGeom>
            <a:noFill/>
            <a:ln w="9525">
              <a:solidFill>
                <a:schemeClr val="bg2"/>
              </a:solidFill>
              <a:round/>
              <a:head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323850" y="152400"/>
            <a:ext cx="8134350" cy="838200"/>
          </a:xfrm>
        </p:spPr>
        <p:txBody>
          <a:bodyPr/>
          <a:lstStyle/>
          <a:p>
            <a:r>
              <a:rPr lang="zh-CN" altLang="en-US" smtClean="0">
                <a:sym typeface="Wingdings" panose="05000000000000000000" pitchFamily="2" charset="2"/>
              </a:rPr>
              <a:t>关于模式优化的思考</a:t>
            </a:r>
            <a:endParaRPr lang="zh-CN" altLang="en-US" smtClean="0">
              <a:sym typeface="Wingdings" panose="05000000000000000000" pitchFamily="2" charset="2"/>
            </a:endParaRPr>
          </a:p>
        </p:txBody>
      </p:sp>
      <p:sp>
        <p:nvSpPr>
          <p:cNvPr id="112643" name="Rectangle 3"/>
          <p:cNvSpPr>
            <a:spLocks noGrp="1" noChangeArrowheads="1"/>
          </p:cNvSpPr>
          <p:nvPr>
            <p:ph type="body" idx="1"/>
          </p:nvPr>
        </p:nvSpPr>
        <p:spPr/>
        <p:txBody>
          <a:bodyPr/>
          <a:lstStyle/>
          <a:p>
            <a:pPr>
              <a:lnSpc>
                <a:spcPct val="80000"/>
              </a:lnSpc>
            </a:pPr>
            <a:r>
              <a:rPr lang="zh-CN" altLang="en-US" sz="2400" smtClean="0"/>
              <a:t>请比较三种方案：</a:t>
            </a:r>
            <a:r>
              <a:rPr lang="en-US" altLang="zh-CN" sz="2400" smtClean="0"/>
              <a:t>(</a:t>
            </a:r>
            <a:r>
              <a:rPr lang="zh-CN" altLang="en-US" sz="2400" smtClean="0"/>
              <a:t>省略了实体转化的表</a:t>
            </a:r>
            <a:r>
              <a:rPr lang="en-US" altLang="zh-CN" sz="2400" smtClean="0"/>
              <a:t>)</a:t>
            </a:r>
            <a:endParaRPr lang="en-US" altLang="zh-CN" sz="2400" smtClean="0"/>
          </a:p>
          <a:p>
            <a:pPr>
              <a:lnSpc>
                <a:spcPct val="80000"/>
              </a:lnSpc>
              <a:buFont typeface="Wingdings" panose="05000000000000000000" pitchFamily="2" charset="2"/>
              <a:buNone/>
            </a:pPr>
            <a:r>
              <a:rPr lang="en-US" altLang="zh-CN" sz="2400" smtClean="0">
                <a:solidFill>
                  <a:schemeClr val="accent2"/>
                </a:solidFill>
              </a:rPr>
              <a:t>①</a:t>
            </a:r>
            <a:r>
              <a:rPr lang="en-US" altLang="zh-CN" sz="2400" smtClean="0"/>
              <a:t>E-R</a:t>
            </a:r>
            <a:r>
              <a:rPr lang="zh-CN" altLang="en-US" sz="2400" smtClean="0"/>
              <a:t>图转化成的关系模式：</a:t>
            </a:r>
            <a:endParaRPr lang="en-US" altLang="zh-CN" sz="2400" smtClean="0"/>
          </a:p>
          <a:p>
            <a:pPr lvl="1">
              <a:lnSpc>
                <a:spcPct val="80000"/>
              </a:lnSpc>
            </a:pPr>
            <a:r>
              <a:rPr kumimoji="0" lang="en-US" altLang="zh-CN" sz="2000" smtClean="0"/>
              <a:t>SCT(</a:t>
            </a:r>
            <a:r>
              <a:rPr kumimoji="0" lang="en-US" altLang="zh-CN" sz="2000" u="sng" smtClean="0"/>
              <a:t>sno,cno</a:t>
            </a:r>
            <a:r>
              <a:rPr kumimoji="0" lang="en-US" altLang="zh-CN" sz="2000" smtClean="0"/>
              <a:t>,tno)</a:t>
            </a:r>
            <a:endParaRPr kumimoji="0" lang="en-US" altLang="zh-CN" sz="2000" smtClean="0"/>
          </a:p>
          <a:p>
            <a:pPr lvl="1">
              <a:lnSpc>
                <a:spcPct val="80000"/>
              </a:lnSpc>
            </a:pPr>
            <a:r>
              <a:rPr kumimoji="0" lang="en-US" altLang="zh-CN" sz="2000" smtClean="0"/>
              <a:t>TC(</a:t>
            </a:r>
            <a:r>
              <a:rPr kumimoji="0" lang="en-US" altLang="zh-CN" sz="2000" u="sng" smtClean="0"/>
              <a:t>tno</a:t>
            </a:r>
            <a:r>
              <a:rPr kumimoji="0" lang="en-US" altLang="zh-CN" sz="2000" smtClean="0"/>
              <a:t>,cno)</a:t>
            </a:r>
            <a:endParaRPr lang="zh-CN" altLang="en-US" sz="2000" smtClean="0">
              <a:solidFill>
                <a:schemeClr val="accent2"/>
              </a:solidFill>
            </a:endParaRPr>
          </a:p>
          <a:p>
            <a:pPr>
              <a:lnSpc>
                <a:spcPct val="80000"/>
              </a:lnSpc>
              <a:buFont typeface="Wingdings" panose="05000000000000000000" pitchFamily="2" charset="2"/>
              <a:buNone/>
            </a:pPr>
            <a:r>
              <a:rPr lang="en-US" altLang="zh-CN" sz="2400" smtClean="0">
                <a:solidFill>
                  <a:schemeClr val="accent2"/>
                </a:solidFill>
              </a:rPr>
              <a:t>②</a:t>
            </a:r>
            <a:r>
              <a:rPr lang="zh-CN" altLang="en-US" sz="2400" smtClean="0"/>
              <a:t>将</a:t>
            </a:r>
            <a:r>
              <a:rPr kumimoji="0" lang="en-US" altLang="zh-CN" sz="2400" smtClean="0"/>
              <a:t>SCT</a:t>
            </a:r>
            <a:r>
              <a:rPr lang="zh-CN" altLang="en-US" sz="2400" smtClean="0"/>
              <a:t>简化为</a:t>
            </a:r>
            <a:r>
              <a:rPr lang="en-US" altLang="zh-CN" sz="2400" smtClean="0"/>
              <a:t>(</a:t>
            </a:r>
            <a:r>
              <a:rPr lang="en-US" altLang="zh-CN" sz="2400" u="sng" smtClean="0"/>
              <a:t>sno,tno</a:t>
            </a:r>
            <a:r>
              <a:rPr lang="en-US" altLang="zh-CN" sz="2400" smtClean="0"/>
              <a:t>)</a:t>
            </a:r>
            <a:r>
              <a:rPr lang="zh-CN" altLang="en-US" sz="2400" smtClean="0"/>
              <a:t>：</a:t>
            </a:r>
            <a:endParaRPr lang="zh-CN" altLang="en-US" sz="2400" smtClean="0"/>
          </a:p>
          <a:p>
            <a:pPr lvl="1">
              <a:lnSpc>
                <a:spcPct val="80000"/>
              </a:lnSpc>
            </a:pPr>
            <a:r>
              <a:rPr kumimoji="0" lang="en-US" altLang="zh-CN" sz="2000" smtClean="0"/>
              <a:t>SCT(</a:t>
            </a:r>
            <a:r>
              <a:rPr kumimoji="0" lang="en-US" altLang="zh-CN" sz="2000" u="sng" smtClean="0"/>
              <a:t>sno,tno</a:t>
            </a:r>
            <a:r>
              <a:rPr kumimoji="0" lang="en-US" altLang="zh-CN" sz="2000" smtClean="0"/>
              <a:t>)</a:t>
            </a:r>
            <a:endParaRPr kumimoji="0" lang="en-US" altLang="zh-CN" sz="2000" smtClean="0"/>
          </a:p>
          <a:p>
            <a:pPr lvl="1">
              <a:lnSpc>
                <a:spcPct val="80000"/>
              </a:lnSpc>
            </a:pPr>
            <a:r>
              <a:rPr kumimoji="0" lang="en-US" altLang="zh-CN" sz="2000" smtClean="0"/>
              <a:t>TC(</a:t>
            </a:r>
            <a:r>
              <a:rPr kumimoji="0" lang="en-US" altLang="zh-CN" sz="2000" u="sng" smtClean="0"/>
              <a:t>tno</a:t>
            </a:r>
            <a:r>
              <a:rPr kumimoji="0" lang="en-US" altLang="zh-CN" sz="2000" smtClean="0"/>
              <a:t>,cno)</a:t>
            </a:r>
            <a:endParaRPr lang="en-US" altLang="zh-CN" sz="2000" smtClean="0">
              <a:solidFill>
                <a:schemeClr val="accent2"/>
              </a:solidFill>
            </a:endParaRPr>
          </a:p>
          <a:p>
            <a:pPr>
              <a:lnSpc>
                <a:spcPct val="80000"/>
              </a:lnSpc>
              <a:buFont typeface="Wingdings" panose="05000000000000000000" pitchFamily="2" charset="2"/>
              <a:buNone/>
            </a:pPr>
            <a:r>
              <a:rPr lang="en-US" altLang="zh-CN" sz="2400" smtClean="0">
                <a:solidFill>
                  <a:schemeClr val="accent2"/>
                </a:solidFill>
              </a:rPr>
              <a:t>③</a:t>
            </a:r>
            <a:r>
              <a:rPr lang="zh-CN" altLang="en-US" sz="2400" smtClean="0"/>
              <a:t>简单省略</a:t>
            </a:r>
            <a:r>
              <a:rPr lang="en-US" altLang="zh-CN" sz="2400" smtClean="0"/>
              <a:t>TC</a:t>
            </a:r>
            <a:r>
              <a:rPr lang="zh-CN" altLang="en-US" sz="2400" smtClean="0"/>
              <a:t>关系：</a:t>
            </a:r>
            <a:endParaRPr lang="zh-CN" altLang="en-US" sz="2400" smtClean="0"/>
          </a:p>
          <a:p>
            <a:pPr lvl="1">
              <a:lnSpc>
                <a:spcPct val="80000"/>
              </a:lnSpc>
            </a:pPr>
            <a:r>
              <a:rPr kumimoji="0" lang="en-US" altLang="zh-CN" sz="2000" smtClean="0"/>
              <a:t>SCT(</a:t>
            </a:r>
            <a:r>
              <a:rPr kumimoji="0" lang="en-US" altLang="zh-CN" sz="2000" u="sng" smtClean="0"/>
              <a:t>sno,cno</a:t>
            </a:r>
            <a:r>
              <a:rPr kumimoji="0" lang="en-US" altLang="zh-CN" sz="2000" smtClean="0"/>
              <a:t>,tno)</a:t>
            </a:r>
            <a:endParaRPr kumimoji="0" lang="en-US" altLang="zh-CN" sz="2000" smtClean="0"/>
          </a:p>
          <a:p>
            <a:pPr>
              <a:lnSpc>
                <a:spcPct val="80000"/>
              </a:lnSpc>
            </a:pPr>
            <a:r>
              <a:rPr lang="zh-CN" altLang="en-US" sz="2400" smtClean="0"/>
              <a:t>思考：</a:t>
            </a:r>
            <a:endParaRPr lang="zh-CN" altLang="en-US" sz="2400" smtClean="0"/>
          </a:p>
          <a:p>
            <a:pPr lvl="1">
              <a:lnSpc>
                <a:spcPct val="80000"/>
              </a:lnSpc>
            </a:pPr>
            <a:r>
              <a:rPr kumimoji="0" lang="zh-CN" altLang="en-US" smtClean="0"/>
              <a:t>哪个方案更合适？如果你是设计员，你会选择哪个方案？</a:t>
            </a:r>
            <a:endParaRPr kumimoji="0" lang="zh-CN" altLang="en-US" smtClean="0"/>
          </a:p>
          <a:p>
            <a:pPr lvl="1">
              <a:lnSpc>
                <a:spcPct val="80000"/>
              </a:lnSpc>
            </a:pPr>
            <a:r>
              <a:rPr kumimoji="0" lang="zh-CN" altLang="en-US" smtClean="0"/>
              <a:t>它的所有指标都是最好的吗？</a:t>
            </a:r>
            <a:endParaRPr kumimoji="0" lang="zh-CN" altLang="en-US" smtClean="0"/>
          </a:p>
          <a:p>
            <a:pPr lvl="1">
              <a:lnSpc>
                <a:spcPct val="80000"/>
              </a:lnSpc>
            </a:pPr>
            <a:r>
              <a:rPr kumimoji="0" lang="zh-CN" altLang="en-US" smtClean="0"/>
              <a:t>请体会：设计是在矛盾的指标中，评价选择最合适的方案</a:t>
            </a:r>
            <a:endParaRPr kumimoji="0" lang="zh-CN" altLang="en-US" smtClean="0"/>
          </a:p>
        </p:txBody>
      </p:sp>
      <p:grpSp>
        <p:nvGrpSpPr>
          <p:cNvPr id="112644" name="Group 4"/>
          <p:cNvGrpSpPr/>
          <p:nvPr/>
        </p:nvGrpSpPr>
        <p:grpSpPr bwMode="auto">
          <a:xfrm>
            <a:off x="4932363" y="2276475"/>
            <a:ext cx="2857500" cy="2159000"/>
            <a:chOff x="748" y="1525"/>
            <a:chExt cx="1800" cy="1360"/>
          </a:xfrm>
        </p:grpSpPr>
        <p:sp>
          <p:nvSpPr>
            <p:cNvPr id="112645" name="Rectangle 5"/>
            <p:cNvSpPr>
              <a:spLocks noChangeArrowheads="1"/>
            </p:cNvSpPr>
            <p:nvPr/>
          </p:nvSpPr>
          <p:spPr bwMode="auto">
            <a:xfrm>
              <a:off x="748" y="2636"/>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教师</a:t>
              </a:r>
              <a:endParaRPr kumimoji="0" lang="zh-CN" altLang="en-US" sz="2000">
                <a:latin typeface="Times New Roman" panose="02020603050405020304" pitchFamily="18" charset="0"/>
                <a:ea typeface="MS PGothic" panose="020B0600070205080204" pitchFamily="34" charset="-128"/>
              </a:endParaRPr>
            </a:p>
          </p:txBody>
        </p:sp>
        <p:sp>
          <p:nvSpPr>
            <p:cNvPr id="112646" name="Rectangle 6"/>
            <p:cNvSpPr>
              <a:spLocks noChangeArrowheads="1"/>
            </p:cNvSpPr>
            <p:nvPr/>
          </p:nvSpPr>
          <p:spPr bwMode="auto">
            <a:xfrm>
              <a:off x="2116" y="2636"/>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课程</a:t>
              </a:r>
              <a:endParaRPr kumimoji="0" lang="zh-CN" altLang="en-US" sz="2000">
                <a:latin typeface="Times New Roman" panose="02020603050405020304" pitchFamily="18" charset="0"/>
                <a:ea typeface="MS PGothic" panose="020B0600070205080204" pitchFamily="34" charset="-128"/>
              </a:endParaRPr>
            </a:p>
          </p:txBody>
        </p:sp>
        <p:sp>
          <p:nvSpPr>
            <p:cNvPr id="112647" name="AutoShape 7"/>
            <p:cNvSpPr>
              <a:spLocks noChangeArrowheads="1"/>
            </p:cNvSpPr>
            <p:nvPr/>
          </p:nvSpPr>
          <p:spPr bwMode="auto">
            <a:xfrm>
              <a:off x="1468" y="2636"/>
              <a:ext cx="360" cy="24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000">
                  <a:solidFill>
                    <a:srgbClr val="000000"/>
                  </a:solidFill>
                  <a:latin typeface="Times New Roman" panose="02020603050405020304" pitchFamily="18" charset="0"/>
                  <a:ea typeface="MS PGothic" panose="020B0600070205080204" pitchFamily="34" charset="-128"/>
                </a:rPr>
                <a:t>讲授</a:t>
              </a:r>
              <a:endParaRPr kumimoji="0" lang="zh-CN" altLang="en-US" sz="7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112648" name="Rectangle 8"/>
            <p:cNvSpPr>
              <a:spLocks noChangeArrowheads="1"/>
            </p:cNvSpPr>
            <p:nvPr/>
          </p:nvSpPr>
          <p:spPr bwMode="auto">
            <a:xfrm>
              <a:off x="1401" y="1525"/>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学生</a:t>
              </a:r>
              <a:endParaRPr kumimoji="0" lang="zh-CN" altLang="en-US" sz="2000">
                <a:latin typeface="Times New Roman" panose="02020603050405020304" pitchFamily="18" charset="0"/>
                <a:ea typeface="MS PGothic" panose="020B0600070205080204" pitchFamily="34" charset="-128"/>
              </a:endParaRPr>
            </a:p>
          </p:txBody>
        </p:sp>
        <p:sp>
          <p:nvSpPr>
            <p:cNvPr id="112649" name="AutoShape 9"/>
            <p:cNvSpPr>
              <a:spLocks noChangeArrowheads="1"/>
            </p:cNvSpPr>
            <p:nvPr/>
          </p:nvSpPr>
          <p:spPr bwMode="auto">
            <a:xfrm>
              <a:off x="1428" y="2047"/>
              <a:ext cx="360" cy="24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000">
                  <a:solidFill>
                    <a:srgbClr val="000000"/>
                  </a:solidFill>
                  <a:latin typeface="Times New Roman" panose="02020603050405020304" pitchFamily="18" charset="0"/>
                  <a:ea typeface="MS PGothic" panose="020B0600070205080204" pitchFamily="34" charset="-128"/>
                </a:rPr>
                <a:t>上课</a:t>
              </a:r>
              <a:endParaRPr kumimoji="0" lang="zh-CN" altLang="en-US" sz="7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cxnSp>
          <p:nvCxnSpPr>
            <p:cNvPr id="112650" name="AutoShape 10"/>
            <p:cNvCxnSpPr>
              <a:cxnSpLocks noChangeShapeType="1"/>
              <a:stCxn id="112649" idx="0"/>
              <a:endCxn id="112648" idx="2"/>
            </p:cNvCxnSpPr>
            <p:nvPr/>
          </p:nvCxnSpPr>
          <p:spPr bwMode="auto">
            <a:xfrm flipV="1">
              <a:off x="1608" y="1774"/>
              <a:ext cx="9" cy="273"/>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cxnSp>
          <p:nvCxnSpPr>
            <p:cNvPr id="112651" name="AutoShape 11"/>
            <p:cNvCxnSpPr>
              <a:cxnSpLocks noChangeShapeType="1"/>
              <a:stCxn id="112645" idx="0"/>
            </p:cNvCxnSpPr>
            <p:nvPr/>
          </p:nvCxnSpPr>
          <p:spPr bwMode="auto">
            <a:xfrm flipV="1">
              <a:off x="964" y="2160"/>
              <a:ext cx="465" cy="476"/>
            </a:xfrm>
            <a:prstGeom prst="straightConnector1">
              <a:avLst/>
            </a:prstGeom>
            <a:noFill/>
            <a:ln w="9525">
              <a:solidFill>
                <a:schemeClr val="bg2"/>
              </a:solidFill>
              <a:round/>
              <a:headEnd type="triangle" w="med" len="med"/>
            </a:ln>
            <a:extLst>
              <a:ext uri="{909E8E84-426E-40DD-AFC4-6F175D3DCCD1}">
                <a14:hiddenFill xmlns:a14="http://schemas.microsoft.com/office/drawing/2010/main">
                  <a:noFill/>
                </a14:hiddenFill>
              </a:ext>
            </a:extLst>
          </p:spPr>
        </p:cxnSp>
        <p:cxnSp>
          <p:nvCxnSpPr>
            <p:cNvPr id="112652" name="AutoShape 12"/>
            <p:cNvCxnSpPr>
              <a:cxnSpLocks noChangeShapeType="1"/>
              <a:stCxn id="112646" idx="0"/>
              <a:endCxn id="112649" idx="3"/>
            </p:cNvCxnSpPr>
            <p:nvPr/>
          </p:nvCxnSpPr>
          <p:spPr bwMode="auto">
            <a:xfrm flipH="1" flipV="1">
              <a:off x="1788" y="2172"/>
              <a:ext cx="544" cy="464"/>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cxnSp>
          <p:nvCxnSpPr>
            <p:cNvPr id="112653" name="AutoShape 13"/>
            <p:cNvCxnSpPr>
              <a:cxnSpLocks noChangeShapeType="1"/>
              <a:stCxn id="112647" idx="1"/>
              <a:endCxn id="112645" idx="3"/>
            </p:cNvCxnSpPr>
            <p:nvPr/>
          </p:nvCxnSpPr>
          <p:spPr bwMode="auto">
            <a:xfrm flipH="1">
              <a:off x="1180" y="2761"/>
              <a:ext cx="288" cy="0"/>
            </a:xfrm>
            <a:prstGeom prst="straightConnector1">
              <a:avLst/>
            </a:prstGeom>
            <a:noFill/>
            <a:ln w="9525">
              <a:solidFill>
                <a:schemeClr val="bg2"/>
              </a:solidFill>
              <a:round/>
            </a:ln>
            <a:extLst>
              <a:ext uri="{909E8E84-426E-40DD-AFC4-6F175D3DCCD1}">
                <a14:hiddenFill xmlns:a14="http://schemas.microsoft.com/office/drawing/2010/main">
                  <a:noFill/>
                </a14:hiddenFill>
              </a:ext>
            </a:extLst>
          </p:spPr>
        </p:cxnSp>
        <p:cxnSp>
          <p:nvCxnSpPr>
            <p:cNvPr id="112654" name="AutoShape 14"/>
            <p:cNvCxnSpPr>
              <a:cxnSpLocks noChangeShapeType="1"/>
              <a:stCxn id="112646" idx="1"/>
              <a:endCxn id="112647" idx="3"/>
            </p:cNvCxnSpPr>
            <p:nvPr/>
          </p:nvCxnSpPr>
          <p:spPr bwMode="auto">
            <a:xfrm flipH="1">
              <a:off x="1828" y="2761"/>
              <a:ext cx="288" cy="0"/>
            </a:xfrm>
            <a:prstGeom prst="straightConnector1">
              <a:avLst/>
            </a:prstGeom>
            <a:noFill/>
            <a:ln w="9525">
              <a:solidFill>
                <a:schemeClr val="bg2"/>
              </a:solidFill>
              <a:round/>
              <a:head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zh-CN" altLang="en-US" smtClean="0">
                <a:sym typeface="Wingdings" panose="05000000000000000000" pitchFamily="2" charset="2"/>
              </a:rPr>
              <a:t>模式优化</a:t>
            </a:r>
            <a:endParaRPr lang="zh-CN" altLang="en-US" smtClean="0">
              <a:sym typeface="Wingdings" panose="05000000000000000000" pitchFamily="2" charset="2"/>
            </a:endParaRPr>
          </a:p>
        </p:txBody>
      </p:sp>
      <p:sp>
        <p:nvSpPr>
          <p:cNvPr id="113667" name="Rectangle 3"/>
          <p:cNvSpPr>
            <a:spLocks noGrp="1" noChangeArrowheads="1"/>
          </p:cNvSpPr>
          <p:nvPr>
            <p:ph type="body" idx="1"/>
          </p:nvPr>
        </p:nvSpPr>
        <p:spPr>
          <a:xfrm>
            <a:off x="685800" y="971550"/>
            <a:ext cx="7772400" cy="5410200"/>
          </a:xfrm>
        </p:spPr>
        <p:txBody>
          <a:bodyPr/>
          <a:lstStyle/>
          <a:p>
            <a:pPr>
              <a:lnSpc>
                <a:spcPct val="80000"/>
              </a:lnSpc>
            </a:pPr>
            <a:r>
              <a:rPr lang="zh-CN" altLang="en-US" sz="2000" smtClean="0"/>
              <a:t>关系模式设计方案的评价标准</a:t>
            </a:r>
            <a:endParaRPr lang="zh-CN" altLang="en-US" sz="2000" smtClean="0"/>
          </a:p>
          <a:p>
            <a:pPr lvl="1">
              <a:lnSpc>
                <a:spcPct val="80000"/>
              </a:lnSpc>
            </a:pPr>
            <a:r>
              <a:rPr lang="zh-CN" altLang="en-US" smtClean="0"/>
              <a:t>数据表示符合自然结构</a:t>
            </a:r>
            <a:endParaRPr lang="zh-CN" altLang="en-US" smtClean="0"/>
          </a:p>
          <a:p>
            <a:pPr lvl="1">
              <a:lnSpc>
                <a:spcPct val="80000"/>
              </a:lnSpc>
            </a:pPr>
            <a:r>
              <a:rPr lang="zh-CN" altLang="en-US" smtClean="0"/>
              <a:t>清晰、简洁、易于理解</a:t>
            </a:r>
            <a:endParaRPr lang="zh-CN" altLang="en-US" smtClean="0"/>
          </a:p>
          <a:p>
            <a:pPr lvl="1">
              <a:lnSpc>
                <a:spcPct val="80000"/>
              </a:lnSpc>
            </a:pPr>
            <a:r>
              <a:rPr lang="zh-CN" altLang="en-US" smtClean="0"/>
              <a:t>数据冗余小</a:t>
            </a:r>
            <a:endParaRPr lang="zh-CN" altLang="en-US" smtClean="0"/>
          </a:p>
          <a:p>
            <a:pPr lvl="1">
              <a:lnSpc>
                <a:spcPct val="80000"/>
              </a:lnSpc>
            </a:pPr>
            <a:r>
              <a:rPr lang="zh-CN" altLang="en-US" smtClean="0"/>
              <a:t>数据访问效率高</a:t>
            </a:r>
            <a:r>
              <a:rPr lang="en-US" altLang="zh-CN" smtClean="0"/>
              <a:t>(</a:t>
            </a:r>
            <a:r>
              <a:rPr lang="zh-CN" altLang="en-US" smtClean="0"/>
              <a:t>查询效率、修改效率</a:t>
            </a:r>
            <a:r>
              <a:rPr lang="en-US" altLang="zh-CN" smtClean="0"/>
              <a:t>)</a:t>
            </a:r>
            <a:endParaRPr lang="en-US" altLang="zh-CN" smtClean="0"/>
          </a:p>
          <a:p>
            <a:pPr lvl="1">
              <a:lnSpc>
                <a:spcPct val="80000"/>
              </a:lnSpc>
            </a:pPr>
            <a:r>
              <a:rPr lang="zh-CN" altLang="en-US" smtClean="0"/>
              <a:t>结构易于扩展</a:t>
            </a:r>
            <a:endParaRPr lang="zh-CN" altLang="en-US" smtClean="0"/>
          </a:p>
          <a:p>
            <a:pPr lvl="1">
              <a:lnSpc>
                <a:spcPct val="80000"/>
              </a:lnSpc>
            </a:pPr>
            <a:r>
              <a:rPr lang="en-US" altLang="zh-CN" smtClean="0">
                <a:latin typeface="Times New Roman" panose="02020603050405020304" pitchFamily="18" charset="0"/>
              </a:rPr>
              <a:t>…</a:t>
            </a:r>
            <a:endParaRPr lang="en-US" altLang="zh-CN" smtClean="0"/>
          </a:p>
          <a:p>
            <a:pPr>
              <a:lnSpc>
                <a:spcPct val="80000"/>
              </a:lnSpc>
            </a:pPr>
            <a:r>
              <a:rPr lang="zh-CN" altLang="en-US" sz="2000" smtClean="0"/>
              <a:t>关系模式设计</a:t>
            </a:r>
            <a:endParaRPr lang="zh-CN" altLang="en-US" sz="2000" smtClean="0"/>
          </a:p>
          <a:p>
            <a:pPr lvl="1">
              <a:lnSpc>
                <a:spcPct val="80000"/>
              </a:lnSpc>
            </a:pPr>
            <a:r>
              <a:rPr lang="zh-CN" altLang="en-US" smtClean="0"/>
              <a:t>设计方案的评价标准中，指标相互之间存在矛盾</a:t>
            </a:r>
            <a:endParaRPr lang="zh-CN" altLang="en-US" smtClean="0"/>
          </a:p>
          <a:p>
            <a:pPr lvl="1">
              <a:lnSpc>
                <a:spcPct val="80000"/>
              </a:lnSpc>
            </a:pPr>
            <a:r>
              <a:rPr lang="zh-CN" altLang="en-US" smtClean="0"/>
              <a:t>设计是在矛盾的指标中，评价选择最合适的方案</a:t>
            </a:r>
            <a:endParaRPr lang="zh-CN" altLang="en-US" smtClean="0"/>
          </a:p>
          <a:p>
            <a:pPr lvl="1">
              <a:lnSpc>
                <a:spcPct val="80000"/>
              </a:lnSpc>
            </a:pPr>
            <a:r>
              <a:rPr lang="zh-CN" altLang="en-US" smtClean="0"/>
              <a:t>工程思想和方法、设计人员的经验和能力：对模式设计都是重要的</a:t>
            </a:r>
            <a:endParaRPr lang="en-US" altLang="zh-CN" smtClean="0"/>
          </a:p>
          <a:p>
            <a:pPr>
              <a:lnSpc>
                <a:spcPct val="80000"/>
              </a:lnSpc>
            </a:pPr>
            <a:r>
              <a:rPr lang="en-US" altLang="zh-CN" sz="2000" smtClean="0"/>
              <a:t>E-R</a:t>
            </a:r>
            <a:r>
              <a:rPr lang="zh-CN" altLang="en-US" sz="2000" smtClean="0"/>
              <a:t>图转换为表 </a:t>
            </a:r>
            <a:r>
              <a:rPr lang="en-US" altLang="zh-CN" sz="2000" smtClean="0"/>
              <a:t>vs </a:t>
            </a:r>
            <a:r>
              <a:rPr lang="zh-CN" altLang="en-US" sz="2000" smtClean="0"/>
              <a:t>模式优化设计</a:t>
            </a:r>
            <a:endParaRPr lang="zh-CN" altLang="en-US" sz="2000" smtClean="0"/>
          </a:p>
          <a:p>
            <a:pPr lvl="1">
              <a:lnSpc>
                <a:spcPct val="80000"/>
              </a:lnSpc>
            </a:pPr>
            <a:r>
              <a:rPr lang="zh-CN" altLang="en-US" smtClean="0"/>
              <a:t>一个良好的</a:t>
            </a:r>
            <a:r>
              <a:rPr lang="en-US" altLang="zh-CN" smtClean="0"/>
              <a:t>E-R</a:t>
            </a:r>
            <a:r>
              <a:rPr lang="zh-CN" altLang="en-US" smtClean="0"/>
              <a:t>图，</a:t>
            </a:r>
            <a:r>
              <a:rPr lang="zh-CN" altLang="en-US" sz="1600" smtClean="0"/>
              <a:t>转换为表并进行必要的合并，</a:t>
            </a:r>
            <a:r>
              <a:rPr lang="zh-CN" altLang="en-US" smtClean="0"/>
              <a:t>得到的结果已经是比较理想的数据库模式</a:t>
            </a:r>
            <a:endParaRPr lang="zh-CN" altLang="en-US" smtClean="0"/>
          </a:p>
          <a:p>
            <a:pPr lvl="1">
              <a:lnSpc>
                <a:spcPct val="80000"/>
              </a:lnSpc>
            </a:pPr>
            <a:r>
              <a:rPr lang="zh-CN" altLang="en-US" smtClean="0"/>
              <a:t>不排除还有人工进一步优化的余地</a:t>
            </a:r>
            <a:endParaRPr lang="en-US" altLang="zh-CN" smtClean="0"/>
          </a:p>
          <a:p>
            <a:pPr lvl="1">
              <a:lnSpc>
                <a:spcPct val="80000"/>
              </a:lnSpc>
            </a:pPr>
            <a:r>
              <a:rPr lang="zh-CN" altLang="en-US" smtClean="0"/>
              <a:t>进一步的优化必须审慎，必须综合评价优化的优缺点</a:t>
            </a:r>
            <a:endParaRPr lang="zh-CN" altLang="en-US" smtClean="0"/>
          </a:p>
          <a:p>
            <a:pPr>
              <a:lnSpc>
                <a:spcPct val="80000"/>
              </a:lnSpc>
            </a:pPr>
            <a:endParaRPr lang="en-US" altLang="zh-CN" sz="200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250825" y="152400"/>
            <a:ext cx="8569325" cy="838200"/>
          </a:xfrm>
        </p:spPr>
        <p:txBody>
          <a:bodyPr/>
          <a:lstStyle/>
          <a:p>
            <a:r>
              <a:rPr lang="zh-CN" altLang="en-US" smtClean="0">
                <a:sym typeface="Wingdings" panose="05000000000000000000" pitchFamily="2" charset="2"/>
              </a:rPr>
              <a:t>模式优化：另一个示例</a:t>
            </a:r>
            <a:endParaRPr lang="zh-CN" altLang="en-US" smtClean="0">
              <a:sym typeface="Wingdings" panose="05000000000000000000" pitchFamily="2" charset="2"/>
            </a:endParaRPr>
          </a:p>
        </p:txBody>
      </p:sp>
      <p:sp>
        <p:nvSpPr>
          <p:cNvPr id="114691" name="Rectangle 3"/>
          <p:cNvSpPr>
            <a:spLocks noGrp="1" noChangeArrowheads="1"/>
          </p:cNvSpPr>
          <p:nvPr>
            <p:ph type="body" idx="1"/>
          </p:nvPr>
        </p:nvSpPr>
        <p:spPr/>
        <p:txBody>
          <a:bodyPr/>
          <a:lstStyle/>
          <a:p>
            <a:pPr>
              <a:lnSpc>
                <a:spcPct val="80000"/>
              </a:lnSpc>
            </a:pPr>
            <a:r>
              <a:rPr lang="zh-CN" altLang="en-US" sz="2400" smtClean="0">
                <a:sym typeface="Wingdings" panose="05000000000000000000" pitchFamily="2" charset="2"/>
              </a:rPr>
              <a:t>针对</a:t>
            </a:r>
            <a:r>
              <a:rPr lang="en-US" altLang="zh-CN" sz="2400" smtClean="0">
                <a:sym typeface="Wingdings" panose="05000000000000000000" pitchFamily="2" charset="2"/>
              </a:rPr>
              <a:t>E-R</a:t>
            </a:r>
            <a:r>
              <a:rPr lang="zh-CN" altLang="en-US" sz="2400" smtClean="0">
                <a:sym typeface="Wingdings" panose="05000000000000000000" pitchFamily="2" charset="2"/>
              </a:rPr>
              <a:t>图表示的概念模型</a:t>
            </a:r>
            <a:endParaRPr lang="zh-CN" altLang="en-US" sz="2400" smtClean="0">
              <a:sym typeface="Wingdings" panose="05000000000000000000" pitchFamily="2" charset="2"/>
            </a:endParaRPr>
          </a:p>
          <a:p>
            <a:pPr lvl="1">
              <a:lnSpc>
                <a:spcPct val="80000"/>
              </a:lnSpc>
            </a:pPr>
            <a:r>
              <a:rPr lang="zh-CN" altLang="en-US" smtClean="0">
                <a:sym typeface="Wingdings" panose="05000000000000000000" pitchFamily="2" charset="2"/>
              </a:rPr>
              <a:t>请在不同</a:t>
            </a:r>
            <a:r>
              <a:rPr lang="zh-CN" altLang="en-US" smtClean="0"/>
              <a:t>设计方案中，评价选择最合适的方案</a:t>
            </a:r>
            <a:endParaRPr lang="zh-CN" altLang="en-US" smtClean="0"/>
          </a:p>
          <a:p>
            <a:pPr>
              <a:lnSpc>
                <a:spcPct val="80000"/>
              </a:lnSpc>
              <a:buFont typeface="Wingdings" panose="05000000000000000000" pitchFamily="2" charset="2"/>
              <a:buNone/>
            </a:pPr>
            <a:r>
              <a:rPr lang="en-US" altLang="zh-CN" sz="2000" smtClean="0">
                <a:solidFill>
                  <a:schemeClr val="accent2"/>
                </a:solidFill>
              </a:rPr>
              <a:t>①</a:t>
            </a:r>
            <a:r>
              <a:rPr lang="en-US" altLang="zh-CN" sz="2000" smtClean="0"/>
              <a:t>E-R</a:t>
            </a:r>
            <a:r>
              <a:rPr lang="zh-CN" altLang="en-US" sz="2000" smtClean="0"/>
              <a:t>图转化成的关系模式：</a:t>
            </a:r>
            <a:endParaRPr lang="en-US" altLang="zh-CN" sz="2000" smtClean="0"/>
          </a:p>
          <a:p>
            <a:pPr lvl="1">
              <a:lnSpc>
                <a:spcPct val="80000"/>
              </a:lnSpc>
            </a:pPr>
            <a:r>
              <a:rPr kumimoji="0" lang="en-US" altLang="zh-CN" smtClean="0"/>
              <a:t>S(</a:t>
            </a:r>
            <a:r>
              <a:rPr kumimoji="0" lang="en-US" altLang="zh-CN" u="sng" smtClean="0"/>
              <a:t>sno</a:t>
            </a:r>
            <a:r>
              <a:rPr kumimoji="0" lang="en-US" altLang="zh-CN" smtClean="0"/>
              <a:t>,sname)</a:t>
            </a:r>
            <a:endParaRPr kumimoji="0" lang="en-US" altLang="zh-CN" smtClean="0"/>
          </a:p>
          <a:p>
            <a:pPr lvl="1">
              <a:lnSpc>
                <a:spcPct val="80000"/>
              </a:lnSpc>
            </a:pPr>
            <a:r>
              <a:rPr kumimoji="0" lang="en-US" altLang="zh-CN" smtClean="0"/>
              <a:t>C(</a:t>
            </a:r>
            <a:r>
              <a:rPr kumimoji="0" lang="en-US" altLang="zh-CN" u="sng" smtClean="0"/>
              <a:t>cno</a:t>
            </a:r>
            <a:r>
              <a:rPr kumimoji="0" lang="en-US" altLang="zh-CN" smtClean="0"/>
              <a:t>,cname)</a:t>
            </a:r>
            <a:endParaRPr kumimoji="0" lang="en-US" altLang="zh-CN" smtClean="0"/>
          </a:p>
          <a:p>
            <a:pPr lvl="1">
              <a:lnSpc>
                <a:spcPct val="80000"/>
              </a:lnSpc>
            </a:pPr>
            <a:r>
              <a:rPr kumimoji="0" lang="en-US" altLang="zh-CN" smtClean="0"/>
              <a:t>SC(</a:t>
            </a:r>
            <a:r>
              <a:rPr kumimoji="0" lang="en-US" altLang="zh-CN" u="sng" smtClean="0"/>
              <a:t>sno,cno</a:t>
            </a:r>
            <a:r>
              <a:rPr kumimoji="0" lang="en-US" altLang="zh-CN" smtClean="0"/>
              <a:t>,score)</a:t>
            </a:r>
            <a:endParaRPr lang="en-US" altLang="zh-CN" smtClean="0">
              <a:solidFill>
                <a:schemeClr val="accent2"/>
              </a:solidFill>
            </a:endParaRPr>
          </a:p>
          <a:p>
            <a:pPr>
              <a:lnSpc>
                <a:spcPct val="80000"/>
              </a:lnSpc>
              <a:buFont typeface="Wingdings" panose="05000000000000000000" pitchFamily="2" charset="2"/>
              <a:buNone/>
            </a:pPr>
            <a:r>
              <a:rPr lang="en-US" altLang="zh-CN" sz="2000" smtClean="0">
                <a:solidFill>
                  <a:schemeClr val="accent2"/>
                </a:solidFill>
              </a:rPr>
              <a:t>②</a:t>
            </a:r>
            <a:r>
              <a:rPr lang="zh-CN" altLang="en-US" sz="2000" smtClean="0"/>
              <a:t>合并为一个表：</a:t>
            </a:r>
            <a:endParaRPr lang="zh-CN" altLang="en-US" sz="2000" smtClean="0"/>
          </a:p>
          <a:p>
            <a:pPr lvl="1">
              <a:lnSpc>
                <a:spcPct val="80000"/>
              </a:lnSpc>
            </a:pPr>
            <a:r>
              <a:rPr kumimoji="0" lang="en-US" altLang="zh-CN" smtClean="0"/>
              <a:t>SC(</a:t>
            </a:r>
            <a:r>
              <a:rPr kumimoji="0" lang="en-US" altLang="zh-CN" u="sng" smtClean="0"/>
              <a:t>sno</a:t>
            </a:r>
            <a:r>
              <a:rPr kumimoji="0" lang="en-US" altLang="zh-CN" smtClean="0"/>
              <a:t>,sname,</a:t>
            </a:r>
            <a:r>
              <a:rPr kumimoji="0" lang="en-US" altLang="zh-CN" u="sng" smtClean="0"/>
              <a:t>cno</a:t>
            </a:r>
            <a:r>
              <a:rPr kumimoji="0" lang="en-US" altLang="zh-CN" smtClean="0"/>
              <a:t>,cname,score)</a:t>
            </a:r>
            <a:endParaRPr kumimoji="0" lang="en-US" altLang="zh-CN" smtClean="0"/>
          </a:p>
          <a:p>
            <a:pPr>
              <a:lnSpc>
                <a:spcPct val="80000"/>
              </a:lnSpc>
              <a:buFont typeface="Wingdings" panose="05000000000000000000" pitchFamily="2" charset="2"/>
              <a:buNone/>
            </a:pPr>
            <a:r>
              <a:rPr lang="en-US" altLang="zh-CN" sz="2000" smtClean="0">
                <a:solidFill>
                  <a:schemeClr val="accent2"/>
                </a:solidFill>
              </a:rPr>
              <a:t>③</a:t>
            </a:r>
            <a:r>
              <a:rPr lang="zh-CN" altLang="en-US" sz="2000" smtClean="0"/>
              <a:t>对</a:t>
            </a:r>
            <a:r>
              <a:rPr lang="en-US" altLang="zh-CN" sz="2000" smtClean="0"/>
              <a:t>SC</a:t>
            </a:r>
            <a:r>
              <a:rPr lang="zh-CN" altLang="en-US" sz="2000" smtClean="0"/>
              <a:t>扩展：</a:t>
            </a:r>
            <a:endParaRPr lang="zh-CN" altLang="en-US" sz="2000" smtClean="0"/>
          </a:p>
          <a:p>
            <a:pPr lvl="1">
              <a:lnSpc>
                <a:spcPct val="80000"/>
              </a:lnSpc>
            </a:pPr>
            <a:r>
              <a:rPr kumimoji="0" lang="en-US" altLang="zh-CN" smtClean="0"/>
              <a:t>S(</a:t>
            </a:r>
            <a:r>
              <a:rPr kumimoji="0" lang="en-US" altLang="zh-CN" u="sng" smtClean="0"/>
              <a:t>sno</a:t>
            </a:r>
            <a:r>
              <a:rPr kumimoji="0" lang="en-US" altLang="zh-CN" smtClean="0"/>
              <a:t>,sname)</a:t>
            </a:r>
            <a:endParaRPr kumimoji="0" lang="en-US" altLang="zh-CN" smtClean="0"/>
          </a:p>
          <a:p>
            <a:pPr lvl="1">
              <a:lnSpc>
                <a:spcPct val="80000"/>
              </a:lnSpc>
            </a:pPr>
            <a:r>
              <a:rPr kumimoji="0" lang="en-US" altLang="zh-CN" smtClean="0"/>
              <a:t>C(c</a:t>
            </a:r>
            <a:r>
              <a:rPr kumimoji="0" lang="en-US" altLang="zh-CN" u="sng" smtClean="0"/>
              <a:t>no</a:t>
            </a:r>
            <a:r>
              <a:rPr kumimoji="0" lang="en-US" altLang="zh-CN" smtClean="0"/>
              <a:t>,cname)</a:t>
            </a:r>
            <a:endParaRPr kumimoji="0" lang="en-US" altLang="zh-CN" smtClean="0"/>
          </a:p>
          <a:p>
            <a:pPr lvl="1">
              <a:lnSpc>
                <a:spcPct val="80000"/>
              </a:lnSpc>
            </a:pPr>
            <a:r>
              <a:rPr kumimoji="0" lang="en-US" altLang="zh-CN" smtClean="0"/>
              <a:t>SC(</a:t>
            </a:r>
            <a:r>
              <a:rPr kumimoji="0" lang="en-US" altLang="zh-CN" u="sng" smtClean="0"/>
              <a:t>sno</a:t>
            </a:r>
            <a:r>
              <a:rPr kumimoji="0" lang="en-US" altLang="zh-CN" smtClean="0"/>
              <a:t>,sname,</a:t>
            </a:r>
            <a:r>
              <a:rPr kumimoji="0" lang="en-US" altLang="zh-CN" u="sng" smtClean="0"/>
              <a:t>cno</a:t>
            </a:r>
            <a:r>
              <a:rPr kumimoji="0" lang="en-US" altLang="zh-CN" smtClean="0"/>
              <a:t>,cname,score)</a:t>
            </a:r>
            <a:endParaRPr lang="en-US" altLang="zh-CN" smtClean="0">
              <a:solidFill>
                <a:schemeClr val="accent2"/>
              </a:solidFill>
            </a:endParaRPr>
          </a:p>
          <a:p>
            <a:pPr>
              <a:lnSpc>
                <a:spcPct val="80000"/>
              </a:lnSpc>
            </a:pPr>
            <a:r>
              <a:rPr lang="zh-CN" altLang="en-US" sz="2000" smtClean="0"/>
              <a:t>思考：</a:t>
            </a:r>
            <a:endParaRPr lang="zh-CN" altLang="en-US" sz="2000" smtClean="0"/>
          </a:p>
          <a:p>
            <a:pPr lvl="1">
              <a:lnSpc>
                <a:spcPct val="80000"/>
              </a:lnSpc>
            </a:pPr>
            <a:r>
              <a:rPr kumimoji="0" lang="zh-CN" altLang="en-US" sz="1600" smtClean="0"/>
              <a:t>比较各方案的优缺点</a:t>
            </a:r>
            <a:endParaRPr kumimoji="0" lang="zh-CN" altLang="en-US" sz="1600" smtClean="0"/>
          </a:p>
          <a:p>
            <a:pPr lvl="1">
              <a:lnSpc>
                <a:spcPct val="80000"/>
              </a:lnSpc>
            </a:pPr>
            <a:r>
              <a:rPr kumimoji="0" lang="zh-CN" altLang="en-US" sz="1600" smtClean="0"/>
              <a:t>哪个方案更合适？如果你是设计员，你会选择哪个方案？</a:t>
            </a:r>
            <a:endParaRPr lang="zh-CN" altLang="en-US" smtClean="0"/>
          </a:p>
          <a:p>
            <a:pPr>
              <a:lnSpc>
                <a:spcPct val="80000"/>
              </a:lnSpc>
            </a:pPr>
            <a:r>
              <a:rPr lang="zh-CN" altLang="en-US" sz="2000" smtClean="0"/>
              <a:t>没有标准答案、不能简单以对错进行评论</a:t>
            </a:r>
            <a:endParaRPr lang="zh-CN" altLang="en-US" sz="2000" smtClean="0"/>
          </a:p>
        </p:txBody>
      </p:sp>
      <p:grpSp>
        <p:nvGrpSpPr>
          <p:cNvPr id="114692" name="Group 4"/>
          <p:cNvGrpSpPr/>
          <p:nvPr/>
        </p:nvGrpSpPr>
        <p:grpSpPr bwMode="auto">
          <a:xfrm>
            <a:off x="4500563" y="2349500"/>
            <a:ext cx="3408362" cy="900113"/>
            <a:chOff x="1503" y="2931"/>
            <a:chExt cx="2147" cy="567"/>
          </a:xfrm>
        </p:grpSpPr>
        <p:sp>
          <p:nvSpPr>
            <p:cNvPr id="114693" name="Line 5"/>
            <p:cNvSpPr>
              <a:spLocks noChangeShapeType="1"/>
            </p:cNvSpPr>
            <p:nvPr/>
          </p:nvSpPr>
          <p:spPr bwMode="auto">
            <a:xfrm flipH="1">
              <a:off x="1927" y="3113"/>
              <a:ext cx="45" cy="1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694" name="Rectangle 6"/>
            <p:cNvSpPr>
              <a:spLocks noChangeArrowheads="1"/>
            </p:cNvSpPr>
            <p:nvPr/>
          </p:nvSpPr>
          <p:spPr bwMode="auto">
            <a:xfrm>
              <a:off x="1655" y="3249"/>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学生</a:t>
              </a:r>
              <a:endParaRPr kumimoji="0" lang="zh-CN" altLang="en-US" sz="2000">
                <a:latin typeface="Times New Roman" panose="02020603050405020304" pitchFamily="18" charset="0"/>
                <a:ea typeface="MS PGothic" panose="020B0600070205080204" pitchFamily="34" charset="-128"/>
              </a:endParaRPr>
            </a:p>
          </p:txBody>
        </p:sp>
        <p:sp>
          <p:nvSpPr>
            <p:cNvPr id="114695" name="Rectangle 7"/>
            <p:cNvSpPr>
              <a:spLocks noChangeArrowheads="1"/>
            </p:cNvSpPr>
            <p:nvPr/>
          </p:nvSpPr>
          <p:spPr bwMode="auto">
            <a:xfrm>
              <a:off x="3023" y="3249"/>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a:solidFill>
                    <a:srgbClr val="000000"/>
                  </a:solidFill>
                  <a:latin typeface="Times New Roman" panose="02020603050405020304" pitchFamily="18" charset="0"/>
                  <a:ea typeface="MS PGothic" panose="020B0600070205080204" pitchFamily="34" charset="-128"/>
                </a:rPr>
                <a:t>课程</a:t>
              </a:r>
              <a:endParaRPr kumimoji="0" lang="zh-CN" altLang="en-US" sz="2000">
                <a:latin typeface="Times New Roman" panose="02020603050405020304" pitchFamily="18" charset="0"/>
                <a:ea typeface="MS PGothic" panose="020B0600070205080204" pitchFamily="34" charset="-128"/>
              </a:endParaRPr>
            </a:p>
          </p:txBody>
        </p:sp>
        <p:sp>
          <p:nvSpPr>
            <p:cNvPr id="114696" name="AutoShape 8"/>
            <p:cNvSpPr>
              <a:spLocks noChangeArrowheads="1"/>
            </p:cNvSpPr>
            <p:nvPr/>
          </p:nvSpPr>
          <p:spPr bwMode="auto">
            <a:xfrm>
              <a:off x="2375" y="3249"/>
              <a:ext cx="360" cy="24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000">
                  <a:solidFill>
                    <a:srgbClr val="000000"/>
                  </a:solidFill>
                  <a:latin typeface="Times New Roman" panose="02020603050405020304" pitchFamily="18" charset="0"/>
                  <a:ea typeface="MS PGothic" panose="020B0600070205080204" pitchFamily="34" charset="-128"/>
                </a:rPr>
                <a:t>学习</a:t>
              </a:r>
              <a:r>
                <a:rPr kumimoji="0" lang="zh-CN" altLang="en-US" sz="700">
                  <a:latin typeface="Times New Roman" panose="02020603050405020304" pitchFamily="18" charset="0"/>
                  <a:ea typeface="MS PGothic" panose="020B0600070205080204" pitchFamily="34" charset="-128"/>
                </a:rPr>
                <a:t>属</a:t>
              </a:r>
              <a:endParaRPr kumimoji="0" lang="zh-CN" altLang="en-US" sz="7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0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000">
                <a:latin typeface="Times New Roman" panose="02020603050405020304" pitchFamily="18" charset="0"/>
                <a:ea typeface="MS PGothic" panose="020B0600070205080204" pitchFamily="34" charset="-128"/>
              </a:endParaRPr>
            </a:p>
          </p:txBody>
        </p:sp>
        <p:sp>
          <p:nvSpPr>
            <p:cNvPr id="114697" name="Line 9"/>
            <p:cNvSpPr>
              <a:spLocks noChangeShapeType="1"/>
            </p:cNvSpPr>
            <p:nvPr/>
          </p:nvSpPr>
          <p:spPr bwMode="auto">
            <a:xfrm>
              <a:off x="2087" y="3374"/>
              <a:ext cx="28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698" name="Line 10"/>
            <p:cNvSpPr>
              <a:spLocks noChangeShapeType="1"/>
            </p:cNvSpPr>
            <p:nvPr/>
          </p:nvSpPr>
          <p:spPr bwMode="auto">
            <a:xfrm>
              <a:off x="2735" y="3374"/>
              <a:ext cx="28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699" name="Oval 11"/>
            <p:cNvSpPr>
              <a:spLocks noChangeArrowheads="1"/>
            </p:cNvSpPr>
            <p:nvPr/>
          </p:nvSpPr>
          <p:spPr bwMode="auto">
            <a:xfrm>
              <a:off x="1503" y="2931"/>
              <a:ext cx="288" cy="187"/>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sz="1200" u="sng">
                  <a:solidFill>
                    <a:srgbClr val="000000"/>
                  </a:solidFill>
                  <a:latin typeface="Times New Roman" panose="02020603050405020304" pitchFamily="18" charset="0"/>
                  <a:ea typeface="MS PGothic" panose="020B0600070205080204" pitchFamily="34" charset="-128"/>
                </a:rPr>
                <a:t>sno</a:t>
              </a:r>
              <a:endParaRPr kumimoji="0" lang="en-US" altLang="zh-CN" sz="2000" u="sng">
                <a:latin typeface="Times New Roman" panose="02020603050405020304" pitchFamily="18" charset="0"/>
                <a:ea typeface="MS PGothic" panose="020B0600070205080204" pitchFamily="34" charset="-128"/>
              </a:endParaRPr>
            </a:p>
          </p:txBody>
        </p:sp>
        <p:sp>
          <p:nvSpPr>
            <p:cNvPr id="114700" name="Oval 12"/>
            <p:cNvSpPr>
              <a:spLocks noChangeArrowheads="1"/>
            </p:cNvSpPr>
            <p:nvPr/>
          </p:nvSpPr>
          <p:spPr bwMode="auto">
            <a:xfrm>
              <a:off x="1836" y="2931"/>
              <a:ext cx="363" cy="187"/>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sz="1200">
                  <a:solidFill>
                    <a:srgbClr val="000000"/>
                  </a:solidFill>
                  <a:latin typeface="Times New Roman" panose="02020603050405020304" pitchFamily="18" charset="0"/>
                  <a:ea typeface="MS PGothic" panose="020B0600070205080204" pitchFamily="34" charset="-128"/>
                </a:rPr>
                <a:t>name</a:t>
              </a:r>
              <a:endParaRPr kumimoji="0" lang="en-US" altLang="zh-CN" sz="2000">
                <a:latin typeface="Times New Roman" panose="02020603050405020304" pitchFamily="18" charset="0"/>
                <a:ea typeface="MS PGothic" panose="020B0600070205080204" pitchFamily="34" charset="-128"/>
              </a:endParaRPr>
            </a:p>
          </p:txBody>
        </p:sp>
        <p:sp>
          <p:nvSpPr>
            <p:cNvPr id="114701" name="Line 13"/>
            <p:cNvSpPr>
              <a:spLocks noChangeShapeType="1"/>
            </p:cNvSpPr>
            <p:nvPr/>
          </p:nvSpPr>
          <p:spPr bwMode="auto">
            <a:xfrm>
              <a:off x="1655" y="3113"/>
              <a:ext cx="90" cy="1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02" name="Line 14"/>
            <p:cNvSpPr>
              <a:spLocks noChangeShapeType="1"/>
            </p:cNvSpPr>
            <p:nvPr/>
          </p:nvSpPr>
          <p:spPr bwMode="auto">
            <a:xfrm flipH="1">
              <a:off x="3333" y="3113"/>
              <a:ext cx="45" cy="1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03" name="Oval 15"/>
            <p:cNvSpPr>
              <a:spLocks noChangeArrowheads="1"/>
            </p:cNvSpPr>
            <p:nvPr/>
          </p:nvSpPr>
          <p:spPr bwMode="auto">
            <a:xfrm>
              <a:off x="2909" y="2931"/>
              <a:ext cx="288" cy="187"/>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sz="1200" u="sng">
                  <a:solidFill>
                    <a:srgbClr val="000000"/>
                  </a:solidFill>
                  <a:latin typeface="Times New Roman" panose="02020603050405020304" pitchFamily="18" charset="0"/>
                  <a:ea typeface="MS PGothic" panose="020B0600070205080204" pitchFamily="34" charset="-128"/>
                </a:rPr>
                <a:t>cno</a:t>
              </a:r>
              <a:endParaRPr kumimoji="0" lang="en-US" altLang="zh-CN" sz="2000" u="sng">
                <a:latin typeface="Times New Roman" panose="02020603050405020304" pitchFamily="18" charset="0"/>
                <a:ea typeface="MS PGothic" panose="020B0600070205080204" pitchFamily="34" charset="-128"/>
              </a:endParaRPr>
            </a:p>
          </p:txBody>
        </p:sp>
        <p:sp>
          <p:nvSpPr>
            <p:cNvPr id="114704" name="Oval 16"/>
            <p:cNvSpPr>
              <a:spLocks noChangeArrowheads="1"/>
            </p:cNvSpPr>
            <p:nvPr/>
          </p:nvSpPr>
          <p:spPr bwMode="auto">
            <a:xfrm>
              <a:off x="3242" y="2931"/>
              <a:ext cx="408" cy="187"/>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sz="1200">
                  <a:solidFill>
                    <a:srgbClr val="000000"/>
                  </a:solidFill>
                  <a:latin typeface="Times New Roman" panose="02020603050405020304" pitchFamily="18" charset="0"/>
                  <a:ea typeface="MS PGothic" panose="020B0600070205080204" pitchFamily="34" charset="-128"/>
                </a:rPr>
                <a:t>cname</a:t>
              </a:r>
              <a:endParaRPr kumimoji="0" lang="en-US" altLang="zh-CN" sz="2000">
                <a:latin typeface="Times New Roman" panose="02020603050405020304" pitchFamily="18" charset="0"/>
                <a:ea typeface="MS PGothic" panose="020B0600070205080204" pitchFamily="34" charset="-128"/>
              </a:endParaRPr>
            </a:p>
          </p:txBody>
        </p:sp>
        <p:sp>
          <p:nvSpPr>
            <p:cNvPr id="114705" name="Line 17"/>
            <p:cNvSpPr>
              <a:spLocks noChangeShapeType="1"/>
            </p:cNvSpPr>
            <p:nvPr/>
          </p:nvSpPr>
          <p:spPr bwMode="auto">
            <a:xfrm>
              <a:off x="3061" y="3113"/>
              <a:ext cx="90" cy="1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06" name="Line 18"/>
            <p:cNvSpPr>
              <a:spLocks noChangeShapeType="1"/>
            </p:cNvSpPr>
            <p:nvPr/>
          </p:nvSpPr>
          <p:spPr bwMode="auto">
            <a:xfrm flipH="1">
              <a:off x="2551" y="3113"/>
              <a:ext cx="0" cy="1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07" name="Oval 19"/>
            <p:cNvSpPr>
              <a:spLocks noChangeArrowheads="1"/>
            </p:cNvSpPr>
            <p:nvPr/>
          </p:nvSpPr>
          <p:spPr bwMode="auto">
            <a:xfrm>
              <a:off x="2380" y="2931"/>
              <a:ext cx="363" cy="187"/>
            </a:xfrm>
            <a:prstGeom prst="ellipse">
              <a:avLst/>
            </a:prstGeom>
            <a:solidFill>
              <a:srgbClr val="FFFFFF"/>
            </a:solidFill>
            <a:ln w="9525">
              <a:solidFill>
                <a:srgbClr val="000000"/>
              </a:solidFill>
              <a:round/>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en-US" altLang="zh-CN" sz="1200">
                  <a:solidFill>
                    <a:srgbClr val="000000"/>
                  </a:solidFill>
                  <a:latin typeface="Times New Roman" panose="02020603050405020304" pitchFamily="18" charset="0"/>
                  <a:ea typeface="MS PGothic" panose="020B0600070205080204" pitchFamily="34" charset="-128"/>
                </a:rPr>
                <a:t>score</a:t>
              </a:r>
              <a:endParaRPr kumimoji="0" lang="en-US" altLang="zh-CN" sz="2000">
                <a:latin typeface="Times New Roman" panose="02020603050405020304" pitchFamily="18" charset="0"/>
                <a:ea typeface="MS PGothic" panose="020B0600070205080204" pitchFamily="34" charset="-128"/>
              </a:endParaRPr>
            </a:p>
          </p:txBody>
        </p:sp>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p:txBody>
          <a:bodyPr/>
          <a:lstStyle/>
          <a:p>
            <a:r>
              <a:rPr lang="en-US" altLang="zh-CN" smtClean="0">
                <a:latin typeface="宋体" panose="02010600030101010101" pitchFamily="2" charset="-122"/>
                <a:ea typeface="宋体" panose="02010600030101010101" pitchFamily="2" charset="-122"/>
              </a:rPr>
              <a:t>7.7 </a:t>
            </a:r>
            <a:r>
              <a:rPr lang="zh-CN" altLang="en-US" smtClean="0">
                <a:latin typeface="宋体" panose="02010600030101010101" pitchFamily="2" charset="-122"/>
                <a:ea typeface="宋体" panose="02010600030101010101" pitchFamily="2" charset="-122"/>
              </a:rPr>
              <a:t>设计问题</a:t>
            </a:r>
            <a:endParaRPr lang="zh-CN" altLang="en-US" smtClean="0">
              <a:latin typeface="宋体" panose="02010600030101010101" pitchFamily="2" charset="-122"/>
              <a:ea typeface="宋体" panose="02010600030101010101" pitchFamily="2" charset="-122"/>
            </a:endParaRPr>
          </a:p>
        </p:txBody>
      </p:sp>
      <p:sp>
        <p:nvSpPr>
          <p:cNvPr id="115715" name="Rectangle 3"/>
          <p:cNvSpPr>
            <a:spLocks noGrp="1" noChangeArrowheads="1"/>
          </p:cNvSpPr>
          <p:nvPr>
            <p:ph type="body" idx="4294967295"/>
          </p:nvPr>
        </p:nvSpPr>
        <p:spPr>
          <a:xfrm>
            <a:off x="712788" y="1093788"/>
            <a:ext cx="7918450" cy="5384800"/>
          </a:xfrm>
        </p:spPr>
        <p:txBody>
          <a:bodyPr/>
          <a:lstStyle/>
          <a:p>
            <a:r>
              <a:rPr lang="zh-CN" altLang="en-US" sz="2000" b="1" smtClean="0">
                <a:solidFill>
                  <a:srgbClr val="000099"/>
                </a:solidFill>
              </a:rPr>
              <a:t>用实体集还是属性集</a:t>
            </a:r>
            <a:br>
              <a:rPr lang="en-US" altLang="zh-CN" sz="2000" b="1" smtClean="0">
                <a:solidFill>
                  <a:srgbClr val="000099"/>
                </a:solidFill>
              </a:rPr>
            </a:br>
            <a:br>
              <a:rPr lang="en-US" altLang="zh-CN" sz="2000" b="1" smtClean="0">
                <a:solidFill>
                  <a:schemeClr val="tx2"/>
                </a:solidFill>
              </a:rPr>
            </a:br>
            <a:br>
              <a:rPr lang="en-US" altLang="zh-CN" sz="2000" smtClean="0"/>
            </a:br>
            <a:br>
              <a:rPr lang="en-US" altLang="zh-CN" sz="2000" smtClean="0"/>
            </a:br>
            <a:br>
              <a:rPr lang="en-US" altLang="zh-CN" sz="2000" smtClean="0"/>
            </a:br>
            <a:endParaRPr lang="en-US" altLang="zh-CN" sz="2000" smtClean="0"/>
          </a:p>
          <a:p>
            <a:endParaRPr lang="en-US" altLang="zh-CN" sz="2000" smtClean="0"/>
          </a:p>
          <a:p>
            <a:endParaRPr lang="en-US" altLang="zh-CN" sz="2000" smtClean="0"/>
          </a:p>
          <a:p>
            <a:r>
              <a:rPr lang="zh-CN" altLang="en-US" smtClean="0"/>
              <a:t>将</a:t>
            </a:r>
            <a:r>
              <a:rPr lang="en-US" altLang="zh-CN" smtClean="0"/>
              <a:t>phone</a:t>
            </a:r>
            <a:r>
              <a:rPr lang="zh-CN" altLang="en-US" smtClean="0"/>
              <a:t>作为实体允许关于电话号码的额外信息（加入多个电话号码）</a:t>
            </a:r>
            <a:endParaRPr lang="zh-CN" altLang="en-US" smtClean="0"/>
          </a:p>
        </p:txBody>
      </p:sp>
      <p:pic>
        <p:nvPicPr>
          <p:cNvPr id="115716" name="Picture 5"/>
          <p:cNvPicPr>
            <a:picLocks noChangeAspect="1" noChangeArrowheads="1"/>
          </p:cNvPicPr>
          <p:nvPr/>
        </p:nvPicPr>
        <p:blipFill>
          <a:blip r:embed="rId1">
            <a:extLst>
              <a:ext uri="{28A0092B-C50C-407E-A947-70E740481C1C}">
                <a14:useLocalDpi xmlns:a14="http://schemas.microsoft.com/office/drawing/2010/main" val="0"/>
              </a:ext>
            </a:extLst>
          </a:blip>
          <a:srcRect b="18642"/>
          <a:stretch>
            <a:fillRect/>
          </a:stretch>
        </p:blipFill>
        <p:spPr bwMode="auto">
          <a:xfrm>
            <a:off x="1203325" y="1657350"/>
            <a:ext cx="722947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smtClean="0">
                <a:latin typeface="宋体" panose="02010600030101010101" pitchFamily="2" charset="-122"/>
                <a:ea typeface="宋体" panose="02010600030101010101" pitchFamily="2" charset="-122"/>
              </a:rPr>
              <a:t>7.2 ER</a:t>
            </a:r>
            <a:r>
              <a:rPr lang="zh-CN" altLang="en-US" smtClean="0">
                <a:latin typeface="宋体" panose="02010600030101010101" pitchFamily="2" charset="-122"/>
                <a:ea typeface="宋体" panose="02010600030101010101" pitchFamily="2" charset="-122"/>
              </a:rPr>
              <a:t>模型</a:t>
            </a:r>
            <a:endParaRPr lang="zh-CN" altLang="en-US" smtClean="0">
              <a:latin typeface="宋体" panose="02010600030101010101" pitchFamily="2" charset="-122"/>
              <a:ea typeface="宋体" panose="02010600030101010101" pitchFamily="2" charset="-122"/>
            </a:endParaRPr>
          </a:p>
        </p:txBody>
      </p:sp>
      <p:sp>
        <p:nvSpPr>
          <p:cNvPr id="14339" name="Rectangle 3"/>
          <p:cNvSpPr>
            <a:spLocks noGrp="1" noChangeArrowheads="1"/>
          </p:cNvSpPr>
          <p:nvPr>
            <p:ph type="body" idx="1"/>
          </p:nvPr>
        </p:nvSpPr>
        <p:spPr>
          <a:xfrm>
            <a:off x="855663" y="1222375"/>
            <a:ext cx="7848600" cy="4876800"/>
          </a:xfrm>
        </p:spPr>
        <p:txBody>
          <a:bodyPr/>
          <a:lstStyle/>
          <a:p>
            <a:pPr>
              <a:lnSpc>
                <a:spcPct val="150000"/>
              </a:lnSpc>
            </a:pPr>
            <a:r>
              <a:rPr lang="zh-CN" altLang="en-US" dirty="0" smtClean="0"/>
              <a:t>一个数据库可以建模如下</a:t>
            </a:r>
            <a:r>
              <a:rPr lang="en-US" altLang="zh-CN" dirty="0" smtClean="0"/>
              <a:t>:</a:t>
            </a:r>
            <a:endParaRPr lang="en-US" altLang="zh-CN" dirty="0" smtClean="0"/>
          </a:p>
          <a:p>
            <a:pPr lvl="1">
              <a:lnSpc>
                <a:spcPct val="150000"/>
              </a:lnSpc>
            </a:pPr>
            <a:r>
              <a:rPr lang="zh-CN" altLang="en-US" dirty="0" smtClean="0"/>
              <a:t>一组实体集</a:t>
            </a:r>
            <a:r>
              <a:rPr lang="en-US" altLang="zh-CN" dirty="0" smtClean="0"/>
              <a:t>,</a:t>
            </a:r>
            <a:endParaRPr lang="en-US" altLang="zh-CN" dirty="0" smtClean="0"/>
          </a:p>
          <a:p>
            <a:pPr lvl="1">
              <a:lnSpc>
                <a:spcPct val="150000"/>
              </a:lnSpc>
            </a:pPr>
            <a:r>
              <a:rPr lang="zh-CN" altLang="en-US" dirty="0" smtClean="0"/>
              <a:t>多个实体间的相互关联</a:t>
            </a:r>
            <a:endParaRPr lang="en-US" altLang="zh-CN" dirty="0" smtClean="0"/>
          </a:p>
          <a:p>
            <a:pPr>
              <a:lnSpc>
                <a:spcPct val="150000"/>
              </a:lnSpc>
            </a:pPr>
            <a:r>
              <a:rPr lang="en-US" altLang="zh-CN" dirty="0" smtClean="0"/>
              <a:t> </a:t>
            </a:r>
            <a:r>
              <a:rPr lang="zh-CN" altLang="en-US" b="1" dirty="0" smtClean="0">
                <a:solidFill>
                  <a:srgbClr val="000099"/>
                </a:solidFill>
              </a:rPr>
              <a:t>实体</a:t>
            </a:r>
            <a:r>
              <a:rPr lang="en-US" altLang="zh-CN" b="1" dirty="0" smtClean="0"/>
              <a:t> </a:t>
            </a:r>
            <a:r>
              <a:rPr lang="zh-CN" altLang="en-US" dirty="0" smtClean="0"/>
              <a:t>是现实世界中可区别于所有其他对象的一个“事物”或“对象”。</a:t>
            </a:r>
            <a:endParaRPr lang="en-US" altLang="zh-CN" dirty="0" smtClean="0"/>
          </a:p>
          <a:p>
            <a:pPr lvl="1">
              <a:lnSpc>
                <a:spcPct val="150000"/>
              </a:lnSpc>
            </a:pPr>
            <a:r>
              <a:rPr lang="zh-CN" altLang="en-US" sz="2000" dirty="0" smtClean="0"/>
              <a:t>例如</a:t>
            </a:r>
            <a:r>
              <a:rPr lang="en-US" altLang="zh-CN" sz="2000" dirty="0" smtClean="0"/>
              <a:t>:  </a:t>
            </a:r>
            <a:r>
              <a:rPr lang="zh-CN" altLang="en-US" sz="2000" dirty="0" smtClean="0"/>
              <a:t>特定的人</a:t>
            </a:r>
            <a:r>
              <a:rPr lang="en-US" altLang="zh-CN" sz="2000" dirty="0" smtClean="0"/>
              <a:t>, </a:t>
            </a:r>
            <a:r>
              <a:rPr lang="zh-CN" altLang="en-US" sz="2000" dirty="0" smtClean="0"/>
              <a:t>公司</a:t>
            </a:r>
            <a:r>
              <a:rPr lang="en-US" altLang="zh-CN" sz="2000" dirty="0" smtClean="0"/>
              <a:t>, </a:t>
            </a:r>
            <a:r>
              <a:rPr lang="zh-CN" altLang="en-US" sz="2000" dirty="0" smtClean="0"/>
              <a:t>事件</a:t>
            </a:r>
            <a:r>
              <a:rPr lang="en-US" altLang="zh-CN" sz="2000" dirty="0" smtClean="0"/>
              <a:t>, </a:t>
            </a:r>
            <a:r>
              <a:rPr lang="zh-CN" altLang="en-US" sz="2000" dirty="0" smtClean="0"/>
              <a:t>植物</a:t>
            </a:r>
            <a:endParaRPr lang="en-US" altLang="zh-CN" dirty="0" smtClean="0"/>
          </a:p>
          <a:p>
            <a:pPr>
              <a:lnSpc>
                <a:spcPct val="150000"/>
              </a:lnSpc>
            </a:pPr>
            <a:r>
              <a:rPr lang="zh-CN" altLang="en-US" dirty="0" smtClean="0"/>
              <a:t>实体具有</a:t>
            </a:r>
            <a:r>
              <a:rPr lang="en-US" altLang="zh-CN" dirty="0" smtClean="0"/>
              <a:t> </a:t>
            </a:r>
            <a:r>
              <a:rPr lang="zh-CN" altLang="en-US" b="1" dirty="0" smtClean="0">
                <a:solidFill>
                  <a:srgbClr val="000099"/>
                </a:solidFill>
              </a:rPr>
              <a:t>属性</a:t>
            </a:r>
            <a:endParaRPr lang="en-US" altLang="zh-CN" b="1" dirty="0" smtClean="0">
              <a:solidFill>
                <a:srgbClr val="000099"/>
              </a:solidFill>
            </a:endParaRPr>
          </a:p>
          <a:p>
            <a:pPr lvl="1">
              <a:lnSpc>
                <a:spcPct val="150000"/>
              </a:lnSpc>
            </a:pPr>
            <a:r>
              <a:rPr lang="zh-CN" altLang="en-US" dirty="0" smtClean="0"/>
              <a:t>例如</a:t>
            </a:r>
            <a:r>
              <a:rPr lang="en-US" altLang="zh-CN" dirty="0" smtClean="0"/>
              <a:t>: </a:t>
            </a:r>
            <a:r>
              <a:rPr lang="zh-CN" altLang="en-US" dirty="0" smtClean="0"/>
              <a:t>人有名字和地址</a:t>
            </a:r>
            <a:r>
              <a:rPr lang="en-US" altLang="zh-CN" i="1" dirty="0" smtClean="0"/>
              <a:t>	</a:t>
            </a:r>
            <a:endParaRPr lang="en-US" altLang="zh-CN" i="1" dirty="0" smtClean="0"/>
          </a:p>
          <a:p>
            <a:pPr>
              <a:lnSpc>
                <a:spcPct val="150000"/>
              </a:lnSpc>
            </a:pPr>
            <a:r>
              <a:rPr lang="zh-CN" altLang="en-US" dirty="0" smtClean="0"/>
              <a:t>一个</a:t>
            </a:r>
            <a:r>
              <a:rPr lang="en-US" altLang="zh-CN" dirty="0" smtClean="0"/>
              <a:t> </a:t>
            </a:r>
            <a:r>
              <a:rPr lang="zh-CN" altLang="en-US" b="1" dirty="0" smtClean="0">
                <a:solidFill>
                  <a:srgbClr val="000099"/>
                </a:solidFill>
              </a:rPr>
              <a:t>实体集</a:t>
            </a:r>
            <a:r>
              <a:rPr lang="en-US" altLang="zh-CN" dirty="0" smtClean="0"/>
              <a:t> </a:t>
            </a:r>
            <a:r>
              <a:rPr lang="zh-CN" altLang="en-US" dirty="0" smtClean="0"/>
              <a:t>是相同类型即具有相同性质（或属性）的一个实体集合</a:t>
            </a:r>
            <a:r>
              <a:rPr lang="en-US" altLang="zh-CN" dirty="0" smtClean="0"/>
              <a:t>.</a:t>
            </a:r>
            <a:endParaRPr lang="en-US" altLang="zh-CN" dirty="0" smtClean="0"/>
          </a:p>
          <a:p>
            <a:pPr lvl="1">
              <a:lnSpc>
                <a:spcPct val="150000"/>
              </a:lnSpc>
            </a:pPr>
            <a:r>
              <a:rPr lang="zh-CN" altLang="en-US" dirty="0" smtClean="0"/>
              <a:t>例如</a:t>
            </a:r>
            <a:r>
              <a:rPr lang="en-US" altLang="zh-CN" dirty="0" smtClean="0"/>
              <a:t>: </a:t>
            </a:r>
            <a:r>
              <a:rPr lang="zh-CN" altLang="en-US" dirty="0" smtClean="0"/>
              <a:t>所有人</a:t>
            </a:r>
            <a:r>
              <a:rPr lang="en-US" altLang="zh-CN" dirty="0" smtClean="0"/>
              <a:t>, </a:t>
            </a:r>
            <a:r>
              <a:rPr lang="zh-CN" altLang="en-US" dirty="0" smtClean="0"/>
              <a:t>公司</a:t>
            </a:r>
            <a:r>
              <a:rPr lang="en-US" altLang="zh-CN" dirty="0" smtClean="0"/>
              <a:t>, </a:t>
            </a:r>
            <a:r>
              <a:rPr lang="zh-CN" altLang="en-US" dirty="0" smtClean="0"/>
              <a:t>树木</a:t>
            </a:r>
            <a:r>
              <a:rPr lang="en-US" altLang="zh-CN" dirty="0" smtClean="0"/>
              <a:t>, </a:t>
            </a:r>
            <a:r>
              <a:rPr lang="zh-CN" altLang="en-US" dirty="0" smtClean="0"/>
              <a:t>假期的集合</a:t>
            </a:r>
            <a:endParaRPr lang="en-US" altLang="zh-CN"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p:txBody>
          <a:bodyPr/>
          <a:lstStyle/>
          <a:p>
            <a:r>
              <a:rPr lang="zh-CN" altLang="en-US" smtClean="0">
                <a:latin typeface="宋体" panose="02010600030101010101" pitchFamily="2" charset="-122"/>
                <a:ea typeface="宋体" panose="02010600030101010101" pitchFamily="2" charset="-122"/>
              </a:rPr>
              <a:t>设计问题</a:t>
            </a:r>
            <a:endParaRPr lang="zh-CN" altLang="en-US" smtClean="0">
              <a:latin typeface="宋体" panose="02010600030101010101" pitchFamily="2" charset="-122"/>
              <a:ea typeface="宋体" panose="02010600030101010101" pitchFamily="2" charset="-122"/>
            </a:endParaRPr>
          </a:p>
        </p:txBody>
      </p:sp>
      <p:sp>
        <p:nvSpPr>
          <p:cNvPr id="117763" name="Rectangle 3"/>
          <p:cNvSpPr>
            <a:spLocks noGrp="1" noChangeArrowheads="1"/>
          </p:cNvSpPr>
          <p:nvPr>
            <p:ph type="body" idx="4294967295"/>
          </p:nvPr>
        </p:nvSpPr>
        <p:spPr>
          <a:xfrm>
            <a:off x="712788" y="1093788"/>
            <a:ext cx="8208962" cy="5384800"/>
          </a:xfrm>
        </p:spPr>
        <p:txBody>
          <a:bodyPr/>
          <a:lstStyle/>
          <a:p>
            <a:r>
              <a:rPr lang="zh-CN" altLang="en-US" sz="2000" b="1" smtClean="0">
                <a:solidFill>
                  <a:schemeClr val="tx2"/>
                </a:solidFill>
              </a:rPr>
              <a:t>用实体集还是联系集</a:t>
            </a:r>
            <a:br>
              <a:rPr lang="en-US" altLang="zh-CN" b="1" smtClean="0">
                <a:solidFill>
                  <a:schemeClr val="tx2"/>
                </a:solidFill>
              </a:rPr>
            </a:br>
            <a:r>
              <a:rPr lang="zh-CN" altLang="en-US" smtClean="0"/>
              <a:t>当描述发生在实体间的行为时采用联系集</a:t>
            </a:r>
            <a:endParaRPr lang="zh-CN" altLang="en-US" smtClean="0"/>
          </a:p>
          <a:p>
            <a:pPr marL="37931725" lvl="1" indent="-37474525"/>
            <a:endParaRPr lang="en-US" altLang="zh-CN" smtClean="0">
              <a:solidFill>
                <a:srgbClr val="000099"/>
              </a:solidFill>
            </a:endParaRPr>
          </a:p>
        </p:txBody>
      </p:sp>
      <p:pic>
        <p:nvPicPr>
          <p:cNvPr id="11776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5663" y="2824163"/>
            <a:ext cx="7504112"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p:cNvSpPr>
            <a:spLocks noGrp="1" noChangeArrowheads="1"/>
          </p:cNvSpPr>
          <p:nvPr>
            <p:ph type="title"/>
          </p:nvPr>
        </p:nvSpPr>
        <p:spPr/>
        <p:txBody>
          <a:bodyPr/>
          <a:lstStyle/>
          <a:p>
            <a:pPr eaLnBrk="1" hangingPunct="1"/>
            <a:r>
              <a:rPr lang="en-US" altLang="zh-CN" sz="4000" smtClean="0"/>
              <a:t>E-R</a:t>
            </a:r>
            <a:r>
              <a:rPr lang="zh-CN" altLang="en-US" sz="4000" smtClean="0"/>
              <a:t>模型设计要点</a:t>
            </a:r>
            <a:endParaRPr lang="zh-CN" altLang="en-US" sz="4000" smtClean="0"/>
          </a:p>
        </p:txBody>
      </p:sp>
      <p:sp>
        <p:nvSpPr>
          <p:cNvPr id="119813" name="Rectangle 3"/>
          <p:cNvSpPr>
            <a:spLocks noGrp="1" noChangeArrowheads="1"/>
          </p:cNvSpPr>
          <p:nvPr>
            <p:ph idx="1"/>
          </p:nvPr>
        </p:nvSpPr>
        <p:spPr>
          <a:xfrm>
            <a:off x="685800" y="1444625"/>
            <a:ext cx="7772400" cy="1508125"/>
          </a:xfrm>
        </p:spPr>
        <p:txBody>
          <a:bodyPr/>
          <a:lstStyle/>
          <a:p>
            <a:pPr eaLnBrk="1" hangingPunct="1"/>
            <a:r>
              <a:rPr lang="zh-CN" altLang="en-US" sz="2000" smtClean="0">
                <a:ea typeface="华文新魏" panose="02010800040101010101" pitchFamily="2" charset="-122"/>
              </a:rPr>
              <a:t>实体与联系：当描述发生在实体间的行为时，采用联系集</a:t>
            </a:r>
            <a:endParaRPr lang="zh-CN" altLang="en-US" sz="2000" smtClean="0">
              <a:ea typeface="华文新魏" panose="02010800040101010101" pitchFamily="2" charset="-122"/>
            </a:endParaRPr>
          </a:p>
          <a:p>
            <a:pPr lvl="1" eaLnBrk="1" hangingPunct="1"/>
            <a:r>
              <a:rPr lang="zh-CN" altLang="en-US" sz="2000" smtClean="0"/>
              <a:t>很多情况下，实体和联系都可以接受</a:t>
            </a:r>
            <a:endParaRPr lang="zh-CN" altLang="en-US" sz="2000" smtClean="0"/>
          </a:p>
          <a:p>
            <a:pPr lvl="1" eaLnBrk="1" hangingPunct="1"/>
            <a:r>
              <a:rPr lang="zh-CN" altLang="en-US" sz="2000" smtClean="0"/>
              <a:t>此时能用联系不用实体，以图简化</a:t>
            </a:r>
            <a:r>
              <a:rPr lang="en-US" altLang="zh-CN" sz="2000" smtClean="0"/>
              <a:t>E-R</a:t>
            </a:r>
            <a:endParaRPr lang="en-US" altLang="zh-CN" sz="2000" smtClean="0"/>
          </a:p>
        </p:txBody>
      </p:sp>
      <p:sp>
        <p:nvSpPr>
          <p:cNvPr id="119814" name="Rectangle 4"/>
          <p:cNvSpPr>
            <a:spLocks noChangeArrowheads="1"/>
          </p:cNvSpPr>
          <p:nvPr/>
        </p:nvSpPr>
        <p:spPr bwMode="auto">
          <a:xfrm>
            <a:off x="1042988" y="3643313"/>
            <a:ext cx="7129462"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lvl="1" eaLnBrk="1" hangingPunct="1">
              <a:lnSpc>
                <a:spcPct val="90000"/>
              </a:lnSpc>
              <a:spcBef>
                <a:spcPct val="20000"/>
              </a:spcBef>
              <a:buSzPct val="60000"/>
              <a:buFont typeface="Wingdings" panose="05000000000000000000" pitchFamily="2" charset="2"/>
              <a:buNone/>
            </a:pPr>
            <a:r>
              <a:rPr kumimoji="0" lang="en-US" altLang="zh-CN" sz="2400">
                <a:solidFill>
                  <a:schemeClr val="bg2"/>
                </a:solidFill>
                <a:latin typeface="Tahoma" panose="020B0604030504040204" pitchFamily="34" charset="0"/>
                <a:ea typeface="华文新魏" panose="02010800040101010101" pitchFamily="2" charset="-122"/>
              </a:rPr>
              <a:t>①</a:t>
            </a:r>
            <a:r>
              <a:rPr kumimoji="0" lang="zh-CN" altLang="en-US" sz="2400">
                <a:solidFill>
                  <a:schemeClr val="bg2"/>
                </a:solidFill>
                <a:latin typeface="Tahoma" panose="020B0604030504040204" pitchFamily="34" charset="0"/>
                <a:ea typeface="华文新魏" panose="02010800040101010101" pitchFamily="2" charset="-122"/>
              </a:rPr>
              <a:t>使用联系：</a:t>
            </a:r>
            <a:endParaRPr kumimoji="0" lang="zh-CN" altLang="en-US" sz="2400">
              <a:solidFill>
                <a:schemeClr val="bg2"/>
              </a:solidFill>
              <a:latin typeface="Tahoma" panose="020B0604030504040204" pitchFamily="34" charset="0"/>
              <a:ea typeface="华文新魏" panose="02010800040101010101" pitchFamily="2" charset="-122"/>
            </a:endParaRPr>
          </a:p>
          <a:p>
            <a:pPr lvl="1" algn="ctr" eaLnBrk="1" hangingPunct="1">
              <a:lnSpc>
                <a:spcPct val="90000"/>
              </a:lnSpc>
              <a:spcBef>
                <a:spcPct val="20000"/>
              </a:spcBef>
              <a:buSzPct val="60000"/>
              <a:buFont typeface="Wingdings" panose="05000000000000000000" pitchFamily="2" charset="2"/>
              <a:buNone/>
            </a:pPr>
            <a:endParaRPr kumimoji="0" lang="en-US" altLang="zh-CN" sz="2400">
              <a:solidFill>
                <a:schemeClr val="bg2"/>
              </a:solidFill>
              <a:latin typeface="Tahoma" panose="020B0604030504040204" pitchFamily="34" charset="0"/>
              <a:ea typeface="华文新魏" panose="02010800040101010101" pitchFamily="2" charset="-122"/>
            </a:endParaRPr>
          </a:p>
          <a:p>
            <a:pPr lvl="1" algn="ctr" eaLnBrk="1" hangingPunct="1">
              <a:lnSpc>
                <a:spcPct val="90000"/>
              </a:lnSpc>
              <a:spcBef>
                <a:spcPct val="20000"/>
              </a:spcBef>
              <a:buSzPct val="60000"/>
              <a:buFont typeface="Wingdings" panose="05000000000000000000" pitchFamily="2" charset="2"/>
              <a:buNone/>
            </a:pPr>
            <a:endParaRPr kumimoji="0" lang="en-US" altLang="zh-CN" sz="2400">
              <a:solidFill>
                <a:schemeClr val="bg2"/>
              </a:solidFill>
              <a:latin typeface="Tahoma" panose="020B0604030504040204" pitchFamily="34" charset="0"/>
              <a:ea typeface="华文新魏" panose="02010800040101010101" pitchFamily="2" charset="-122"/>
            </a:endParaRPr>
          </a:p>
          <a:p>
            <a:pPr lvl="1" eaLnBrk="1" hangingPunct="1">
              <a:lnSpc>
                <a:spcPct val="90000"/>
              </a:lnSpc>
              <a:spcBef>
                <a:spcPct val="20000"/>
              </a:spcBef>
              <a:buSzPct val="60000"/>
              <a:buFont typeface="Wingdings" panose="05000000000000000000" pitchFamily="2" charset="2"/>
              <a:buNone/>
            </a:pPr>
            <a:r>
              <a:rPr kumimoji="0" lang="en-US" altLang="zh-CN" sz="2400">
                <a:solidFill>
                  <a:schemeClr val="bg2"/>
                </a:solidFill>
                <a:latin typeface="Tahoma" panose="020B0604030504040204" pitchFamily="34" charset="0"/>
                <a:ea typeface="华文新魏" panose="02010800040101010101" pitchFamily="2" charset="-122"/>
              </a:rPr>
              <a:t>②</a:t>
            </a:r>
            <a:r>
              <a:rPr kumimoji="0" lang="zh-CN" altLang="en-US" sz="2400">
                <a:solidFill>
                  <a:schemeClr val="bg2"/>
                </a:solidFill>
                <a:latin typeface="Tahoma" panose="020B0604030504040204" pitchFamily="34" charset="0"/>
                <a:ea typeface="华文新魏" panose="02010800040101010101" pitchFamily="2" charset="-122"/>
              </a:rPr>
              <a:t>使用实体：</a:t>
            </a:r>
            <a:endParaRPr kumimoji="0" lang="zh-CN" altLang="en-US" sz="2400">
              <a:solidFill>
                <a:schemeClr val="bg2"/>
              </a:solidFill>
              <a:latin typeface="Arial" panose="020B0604020202020204" pitchFamily="34" charset="0"/>
              <a:ea typeface="华文新魏" panose="02010800040101010101" pitchFamily="2" charset="-122"/>
            </a:endParaRPr>
          </a:p>
        </p:txBody>
      </p:sp>
      <p:grpSp>
        <p:nvGrpSpPr>
          <p:cNvPr id="119815" name="Group 5"/>
          <p:cNvGrpSpPr/>
          <p:nvPr/>
        </p:nvGrpSpPr>
        <p:grpSpPr bwMode="auto">
          <a:xfrm>
            <a:off x="3635375" y="4221163"/>
            <a:ext cx="3240088" cy="474662"/>
            <a:chOff x="1655" y="2569"/>
            <a:chExt cx="1800" cy="249"/>
          </a:xfrm>
        </p:grpSpPr>
        <p:sp>
          <p:nvSpPr>
            <p:cNvPr id="119828" name="Rectangle 6"/>
            <p:cNvSpPr>
              <a:spLocks noChangeArrowheads="1"/>
            </p:cNvSpPr>
            <p:nvPr/>
          </p:nvSpPr>
          <p:spPr bwMode="auto">
            <a:xfrm>
              <a:off x="1655" y="2569"/>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b="1">
                  <a:solidFill>
                    <a:srgbClr val="000000"/>
                  </a:solidFill>
                  <a:latin typeface="Times New Roman" panose="02020603050405020304" pitchFamily="18" charset="0"/>
                </a:rPr>
                <a:t>学生</a:t>
              </a:r>
              <a:endParaRPr kumimoji="0" lang="zh-CN" altLang="en-US" sz="2000" b="1">
                <a:latin typeface="Times New Roman" panose="02020603050405020304" pitchFamily="18" charset="0"/>
              </a:endParaRPr>
            </a:p>
          </p:txBody>
        </p:sp>
        <p:sp>
          <p:nvSpPr>
            <p:cNvPr id="119829" name="Rectangle 7"/>
            <p:cNvSpPr>
              <a:spLocks noChangeArrowheads="1"/>
            </p:cNvSpPr>
            <p:nvPr/>
          </p:nvSpPr>
          <p:spPr bwMode="auto">
            <a:xfrm>
              <a:off x="3023" y="2569"/>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b="1">
                  <a:solidFill>
                    <a:srgbClr val="000000"/>
                  </a:solidFill>
                  <a:latin typeface="Times New Roman" panose="02020603050405020304" pitchFamily="18" charset="0"/>
                </a:rPr>
                <a:t>课程</a:t>
              </a:r>
              <a:endParaRPr kumimoji="0" lang="zh-CN" altLang="en-US" sz="2000" b="1">
                <a:latin typeface="Times New Roman" panose="02020603050405020304" pitchFamily="18" charset="0"/>
              </a:endParaRPr>
            </a:p>
          </p:txBody>
        </p:sp>
        <p:sp>
          <p:nvSpPr>
            <p:cNvPr id="119830" name="AutoShape 8"/>
            <p:cNvSpPr>
              <a:spLocks noChangeArrowheads="1"/>
            </p:cNvSpPr>
            <p:nvPr/>
          </p:nvSpPr>
          <p:spPr bwMode="auto">
            <a:xfrm>
              <a:off x="2375" y="2569"/>
              <a:ext cx="360" cy="24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sz="1200" b="1">
                  <a:solidFill>
                    <a:srgbClr val="FF0000"/>
                  </a:solidFill>
                  <a:latin typeface="Times New Roman" panose="02020603050405020304" pitchFamily="18" charset="0"/>
                </a:rPr>
                <a:t>选修</a:t>
              </a:r>
              <a:endParaRPr kumimoji="0" lang="zh-CN" altLang="en-US" sz="1200" b="1">
                <a:solidFill>
                  <a:srgbClr val="FF0000"/>
                </a:solidFill>
                <a:latin typeface="Times New Roman" panose="02020603050405020304" pitchFamily="18" charset="0"/>
              </a:endParaRPr>
            </a:p>
          </p:txBody>
        </p:sp>
        <p:sp>
          <p:nvSpPr>
            <p:cNvPr id="119831" name="Line 9"/>
            <p:cNvSpPr>
              <a:spLocks noChangeShapeType="1"/>
            </p:cNvSpPr>
            <p:nvPr/>
          </p:nvSpPr>
          <p:spPr bwMode="auto">
            <a:xfrm>
              <a:off x="2087" y="2694"/>
              <a:ext cx="28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832" name="Line 10"/>
            <p:cNvSpPr>
              <a:spLocks noChangeShapeType="1"/>
            </p:cNvSpPr>
            <p:nvPr/>
          </p:nvSpPr>
          <p:spPr bwMode="auto">
            <a:xfrm>
              <a:off x="2735" y="2694"/>
              <a:ext cx="28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19816" name="Group 14"/>
          <p:cNvGrpSpPr/>
          <p:nvPr/>
        </p:nvGrpSpPr>
        <p:grpSpPr bwMode="auto">
          <a:xfrm>
            <a:off x="3059113" y="5661025"/>
            <a:ext cx="4513262" cy="404813"/>
            <a:chOff x="1307" y="3158"/>
            <a:chExt cx="2843" cy="255"/>
          </a:xfrm>
        </p:grpSpPr>
        <p:sp>
          <p:nvSpPr>
            <p:cNvPr id="119817" name="Line 15"/>
            <p:cNvSpPr>
              <a:spLocks noChangeShapeType="1"/>
            </p:cNvSpPr>
            <p:nvPr/>
          </p:nvSpPr>
          <p:spPr bwMode="auto">
            <a:xfrm>
              <a:off x="2154" y="3309"/>
              <a:ext cx="22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818" name="Rectangle 16"/>
            <p:cNvSpPr>
              <a:spLocks noChangeArrowheads="1"/>
            </p:cNvSpPr>
            <p:nvPr/>
          </p:nvSpPr>
          <p:spPr bwMode="auto">
            <a:xfrm>
              <a:off x="1307" y="3158"/>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b="1">
                  <a:solidFill>
                    <a:srgbClr val="000000"/>
                  </a:solidFill>
                  <a:latin typeface="Times New Roman" panose="02020603050405020304" pitchFamily="18" charset="0"/>
                </a:rPr>
                <a:t>学生</a:t>
              </a:r>
              <a:endParaRPr kumimoji="0" lang="zh-CN" altLang="en-US" b="1">
                <a:solidFill>
                  <a:srgbClr val="000000"/>
                </a:solidFill>
                <a:latin typeface="Times New Roman" panose="02020603050405020304" pitchFamily="18" charset="0"/>
              </a:endParaRPr>
            </a:p>
          </p:txBody>
        </p:sp>
        <p:sp>
          <p:nvSpPr>
            <p:cNvPr id="119819" name="AutoShape 17"/>
            <p:cNvSpPr>
              <a:spLocks noChangeArrowheads="1"/>
            </p:cNvSpPr>
            <p:nvPr/>
          </p:nvSpPr>
          <p:spPr bwMode="auto">
            <a:xfrm>
              <a:off x="1949" y="3203"/>
              <a:ext cx="227" cy="15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kumimoji="0" lang="zh-CN" altLang="en-US" sz="2000" b="1">
                <a:latin typeface="Times New Roman" panose="02020603050405020304" pitchFamily="18" charset="0"/>
              </a:endParaRPr>
            </a:p>
          </p:txBody>
        </p:sp>
        <p:sp>
          <p:nvSpPr>
            <p:cNvPr id="119820" name="Line 18"/>
            <p:cNvSpPr>
              <a:spLocks noChangeShapeType="1"/>
            </p:cNvSpPr>
            <p:nvPr/>
          </p:nvSpPr>
          <p:spPr bwMode="auto">
            <a:xfrm flipH="1">
              <a:off x="1739" y="3283"/>
              <a:ext cx="21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21" name="Rectangle 19"/>
            <p:cNvSpPr>
              <a:spLocks noChangeArrowheads="1"/>
            </p:cNvSpPr>
            <p:nvPr/>
          </p:nvSpPr>
          <p:spPr bwMode="auto">
            <a:xfrm>
              <a:off x="2397" y="3164"/>
              <a:ext cx="621"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b="1">
                  <a:solidFill>
                    <a:srgbClr val="FF0000"/>
                  </a:solidFill>
                  <a:latin typeface="Times New Roman" panose="02020603050405020304" pitchFamily="18" charset="0"/>
                </a:rPr>
                <a:t>修课记录</a:t>
              </a:r>
              <a:endParaRPr kumimoji="0" lang="zh-CN" altLang="en-US" b="1">
                <a:solidFill>
                  <a:srgbClr val="FF0000"/>
                </a:solidFill>
                <a:latin typeface="Times New Roman" panose="02020603050405020304" pitchFamily="18" charset="0"/>
              </a:endParaRPr>
            </a:p>
          </p:txBody>
        </p:sp>
        <p:sp>
          <p:nvSpPr>
            <p:cNvPr id="119822" name="Rectangle 20"/>
            <p:cNvSpPr>
              <a:spLocks noChangeArrowheads="1"/>
            </p:cNvSpPr>
            <p:nvPr/>
          </p:nvSpPr>
          <p:spPr bwMode="auto">
            <a:xfrm>
              <a:off x="3718" y="3164"/>
              <a:ext cx="432" cy="24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kumimoji="0" lang="zh-CN" altLang="en-US" b="1">
                  <a:solidFill>
                    <a:srgbClr val="000000"/>
                  </a:solidFill>
                  <a:latin typeface="Times New Roman" panose="02020603050405020304" pitchFamily="18" charset="0"/>
                </a:rPr>
                <a:t>课程</a:t>
              </a:r>
              <a:endParaRPr kumimoji="0" lang="zh-CN" altLang="en-US" sz="2000" b="1">
                <a:latin typeface="Times New Roman" panose="02020603050405020304" pitchFamily="18" charset="0"/>
              </a:endParaRPr>
            </a:p>
          </p:txBody>
        </p:sp>
        <p:sp>
          <p:nvSpPr>
            <p:cNvPr id="119823" name="Line 21"/>
            <p:cNvSpPr>
              <a:spLocks noChangeShapeType="1"/>
            </p:cNvSpPr>
            <p:nvPr/>
          </p:nvSpPr>
          <p:spPr bwMode="auto">
            <a:xfrm flipV="1">
              <a:off x="3016" y="3309"/>
              <a:ext cx="31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824" name="Line 22"/>
            <p:cNvSpPr>
              <a:spLocks noChangeShapeType="1"/>
            </p:cNvSpPr>
            <p:nvPr/>
          </p:nvSpPr>
          <p:spPr bwMode="auto">
            <a:xfrm>
              <a:off x="3491" y="3289"/>
              <a:ext cx="22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25" name="AutoShape 23"/>
            <p:cNvSpPr>
              <a:spLocks noChangeArrowheads="1"/>
            </p:cNvSpPr>
            <p:nvPr/>
          </p:nvSpPr>
          <p:spPr bwMode="auto">
            <a:xfrm>
              <a:off x="3264" y="3203"/>
              <a:ext cx="227" cy="15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kumimoji="0" lang="zh-CN" altLang="en-US" sz="2000" b="1">
                <a:latin typeface="Times New Roman" panose="02020603050405020304" pitchFamily="18" charset="0"/>
              </a:endParaRPr>
            </a:p>
          </p:txBody>
        </p:sp>
        <p:sp>
          <p:nvSpPr>
            <p:cNvPr id="119826" name="Line 24"/>
            <p:cNvSpPr>
              <a:spLocks noChangeShapeType="1"/>
            </p:cNvSpPr>
            <p:nvPr/>
          </p:nvSpPr>
          <p:spPr bwMode="auto">
            <a:xfrm>
              <a:off x="2154" y="3287"/>
              <a:ext cx="22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827" name="Line 25"/>
            <p:cNvSpPr>
              <a:spLocks noChangeShapeType="1"/>
            </p:cNvSpPr>
            <p:nvPr/>
          </p:nvSpPr>
          <p:spPr bwMode="auto">
            <a:xfrm>
              <a:off x="3016" y="3287"/>
              <a:ext cx="27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idx="4294967295"/>
          </p:nvPr>
        </p:nvSpPr>
        <p:spPr/>
        <p:txBody>
          <a:bodyPr/>
          <a:lstStyle/>
          <a:p>
            <a:r>
              <a:rPr lang="zh-CN" altLang="en-US" smtClean="0">
                <a:latin typeface="宋体" panose="02010600030101010101" pitchFamily="2" charset="-122"/>
                <a:ea typeface="宋体" panose="02010600030101010101" pitchFamily="2" charset="-122"/>
              </a:rPr>
              <a:t>设计问题</a:t>
            </a:r>
            <a:endParaRPr lang="zh-CN" altLang="en-US" smtClean="0">
              <a:latin typeface="宋体" panose="02010600030101010101" pitchFamily="2" charset="-122"/>
              <a:ea typeface="宋体" panose="02010600030101010101" pitchFamily="2" charset="-122"/>
            </a:endParaRPr>
          </a:p>
        </p:txBody>
      </p:sp>
      <p:sp>
        <p:nvSpPr>
          <p:cNvPr id="120835" name="Rectangle 3"/>
          <p:cNvSpPr>
            <a:spLocks noGrp="1" noChangeArrowheads="1"/>
          </p:cNvSpPr>
          <p:nvPr>
            <p:ph type="body" idx="4294967295"/>
          </p:nvPr>
        </p:nvSpPr>
        <p:spPr>
          <a:xfrm>
            <a:off x="712788" y="1093788"/>
            <a:ext cx="8208962" cy="5384800"/>
          </a:xfrm>
        </p:spPr>
        <p:txBody>
          <a:bodyPr/>
          <a:lstStyle/>
          <a:p>
            <a:pPr>
              <a:lnSpc>
                <a:spcPct val="150000"/>
              </a:lnSpc>
            </a:pPr>
            <a:r>
              <a:rPr lang="zh-CN" altLang="en-US" b="1" smtClean="0">
                <a:solidFill>
                  <a:srgbClr val="000099"/>
                </a:solidFill>
              </a:rPr>
              <a:t>二元还是</a:t>
            </a:r>
            <a:r>
              <a:rPr lang="en-US" altLang="zh-CN" b="1" smtClean="0">
                <a:solidFill>
                  <a:srgbClr val="000099"/>
                </a:solidFill>
              </a:rPr>
              <a:t>n</a:t>
            </a:r>
            <a:r>
              <a:rPr lang="zh-CN" altLang="en-US" b="1" smtClean="0">
                <a:solidFill>
                  <a:srgbClr val="000099"/>
                </a:solidFill>
              </a:rPr>
              <a:t>元联系集</a:t>
            </a:r>
            <a:br>
              <a:rPr lang="en-US" altLang="zh-CN" b="1" smtClean="0">
                <a:solidFill>
                  <a:schemeClr val="tx2"/>
                </a:solidFill>
              </a:rPr>
            </a:br>
            <a:r>
              <a:rPr lang="zh-CN" altLang="en-US" smtClean="0"/>
              <a:t>尽管任何非二元联系都可以用几个不同的二元联系集替代，但是</a:t>
            </a:r>
            <a:r>
              <a:rPr lang="en-US" altLang="zh-CN" smtClean="0"/>
              <a:t>n</a:t>
            </a:r>
            <a:r>
              <a:rPr lang="zh-CN" altLang="en-US" smtClean="0"/>
              <a:t>元联系集能更清楚的表示几个实体在单个联系中的参与情况</a:t>
            </a:r>
            <a:endParaRPr lang="zh-CN" altLang="en-US" smtClean="0"/>
          </a:p>
          <a:p>
            <a:pPr>
              <a:lnSpc>
                <a:spcPct val="150000"/>
              </a:lnSpc>
            </a:pPr>
            <a:r>
              <a:rPr lang="zh-CN" altLang="en-US" b="1" smtClean="0">
                <a:solidFill>
                  <a:srgbClr val="000099"/>
                </a:solidFill>
              </a:rPr>
              <a:t>联系属性的布局</a:t>
            </a:r>
            <a:endParaRPr lang="en-US" altLang="zh-CN" b="1" smtClean="0">
              <a:solidFill>
                <a:srgbClr val="000099"/>
              </a:solidFill>
            </a:endParaRPr>
          </a:p>
          <a:p>
            <a:pPr>
              <a:lnSpc>
                <a:spcPct val="150000"/>
              </a:lnSpc>
              <a:buFont typeface="Monotype Sorts" charset="2"/>
              <a:buNone/>
            </a:pPr>
            <a:r>
              <a:rPr lang="en-US" altLang="zh-CN" smtClean="0">
                <a:solidFill>
                  <a:srgbClr val="000099"/>
                </a:solidFill>
              </a:rPr>
              <a:t>        </a:t>
            </a:r>
            <a:r>
              <a:rPr lang="en-US" altLang="zh-CN" smtClean="0"/>
              <a:t>e.g., attribute </a:t>
            </a:r>
            <a:r>
              <a:rPr lang="en-US" altLang="zh-CN" i="1" smtClean="0"/>
              <a:t>date </a:t>
            </a:r>
            <a:r>
              <a:rPr lang="en-US" altLang="zh-CN" smtClean="0"/>
              <a:t>as attribute of </a:t>
            </a:r>
            <a:r>
              <a:rPr lang="en-US" altLang="zh-CN" i="1" smtClean="0"/>
              <a:t>advisor</a:t>
            </a:r>
            <a:r>
              <a:rPr lang="en-US" altLang="zh-CN" smtClean="0"/>
              <a:t> or as attribute of </a:t>
            </a:r>
            <a:r>
              <a:rPr lang="en-US" altLang="zh-CN" i="1" smtClean="0"/>
              <a:t>student</a:t>
            </a:r>
            <a:endParaRPr lang="en-US" altLang="zh-CN" i="1" smtClean="0">
              <a:solidFill>
                <a:srgbClr val="000099"/>
              </a:solidFill>
            </a:endParaRPr>
          </a:p>
          <a:p>
            <a:pPr marL="37931725" lvl="1" indent="-37474525"/>
            <a:endParaRPr lang="en-US" altLang="zh-CN" sz="2000" smtClean="0">
              <a:solidFill>
                <a:srgbClr val="000099"/>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838200" y="95250"/>
            <a:ext cx="8077200" cy="609600"/>
          </a:xfrm>
        </p:spPr>
        <p:txBody>
          <a:bodyPr/>
          <a:lstStyle/>
          <a:p>
            <a:r>
              <a:rPr lang="zh-CN" altLang="en-US" smtClean="0">
                <a:latin typeface="宋体" panose="02010600030101010101" pitchFamily="2" charset="-122"/>
                <a:ea typeface="宋体" panose="02010600030101010101" pitchFamily="2" charset="-122"/>
              </a:rPr>
              <a:t>二元联系集 </a:t>
            </a:r>
            <a:r>
              <a:rPr lang="en-US" altLang="zh-CN" smtClean="0">
                <a:latin typeface="宋体" panose="02010600030101010101" pitchFamily="2" charset="-122"/>
                <a:ea typeface="宋体" panose="02010600030101010101" pitchFamily="2" charset="-122"/>
              </a:rPr>
              <a:t>Vs</a:t>
            </a:r>
            <a:r>
              <a:rPr lang="zh-CN" altLang="en-US" smtClean="0">
                <a:latin typeface="宋体" panose="02010600030101010101" pitchFamily="2" charset="-122"/>
                <a:ea typeface="宋体" panose="02010600030101010101" pitchFamily="2" charset="-122"/>
              </a:rPr>
              <a:t>非二元联系集</a:t>
            </a:r>
            <a:endParaRPr lang="zh-CN" altLang="en-US" smtClean="0">
              <a:latin typeface="宋体" panose="02010600030101010101" pitchFamily="2" charset="-122"/>
              <a:ea typeface="宋体" panose="02010600030101010101" pitchFamily="2" charset="-122"/>
            </a:endParaRPr>
          </a:p>
        </p:txBody>
      </p:sp>
      <p:sp>
        <p:nvSpPr>
          <p:cNvPr id="122883" name="Rectangle 3"/>
          <p:cNvSpPr>
            <a:spLocks noGrp="1" noChangeArrowheads="1"/>
          </p:cNvSpPr>
          <p:nvPr>
            <p:ph type="body" idx="4294967295"/>
          </p:nvPr>
        </p:nvSpPr>
        <p:spPr>
          <a:xfrm>
            <a:off x="855663" y="1222375"/>
            <a:ext cx="7740650" cy="3868738"/>
          </a:xfrm>
        </p:spPr>
        <p:txBody>
          <a:bodyPr/>
          <a:lstStyle/>
          <a:p>
            <a:pPr lvl="1">
              <a:lnSpc>
                <a:spcPct val="150000"/>
              </a:lnSpc>
            </a:pPr>
            <a:r>
              <a:rPr lang="zh-CN" altLang="en-US" smtClean="0"/>
              <a:t>一些看来非二元的联系实际上可以用多个二元联系更好地表示</a:t>
            </a:r>
            <a:endParaRPr lang="en-US" altLang="zh-CN" smtClean="0"/>
          </a:p>
          <a:p>
            <a:pPr lvl="1">
              <a:lnSpc>
                <a:spcPct val="150000"/>
              </a:lnSpc>
              <a:buFont typeface="Monotype Sorts" charset="2"/>
              <a:buNone/>
            </a:pPr>
            <a:r>
              <a:rPr lang="en-US" altLang="zh-CN" smtClean="0"/>
              <a:t>    </a:t>
            </a:r>
            <a:r>
              <a:rPr lang="zh-CN" altLang="en-US" smtClean="0"/>
              <a:t>例如，可以创建一个三元关系</a:t>
            </a:r>
            <a:r>
              <a:rPr lang="en-US" altLang="zh-CN" smtClean="0"/>
              <a:t>parent,</a:t>
            </a:r>
            <a:r>
              <a:rPr lang="zh-CN" altLang="en-US" smtClean="0"/>
              <a:t>将一个孩子与他</a:t>
            </a:r>
            <a:r>
              <a:rPr lang="en-US" altLang="zh-CN" smtClean="0"/>
              <a:t>/</a:t>
            </a:r>
            <a:r>
              <a:rPr lang="zh-CN" altLang="en-US" smtClean="0"/>
              <a:t>她的母亲和父亲相关联。可以用两个二元联系来分别表示，即</a:t>
            </a:r>
            <a:r>
              <a:rPr lang="en-US" altLang="zh-CN" smtClean="0"/>
              <a:t>mother</a:t>
            </a:r>
            <a:r>
              <a:rPr lang="zh-CN" altLang="en-US" smtClean="0"/>
              <a:t>和</a:t>
            </a:r>
            <a:r>
              <a:rPr lang="en-US" altLang="zh-CN" smtClean="0"/>
              <a:t>father</a:t>
            </a:r>
            <a:r>
              <a:rPr lang="zh-CN" altLang="en-US" smtClean="0"/>
              <a:t>，分别将孩子与他</a:t>
            </a:r>
            <a:r>
              <a:rPr lang="en-US" altLang="zh-CN" smtClean="0"/>
              <a:t>/</a:t>
            </a:r>
            <a:r>
              <a:rPr lang="zh-CN" altLang="en-US" smtClean="0"/>
              <a:t>她的母亲和父亲相关联。</a:t>
            </a:r>
            <a:endParaRPr lang="en-US" altLang="zh-CN" i="1" smtClean="0"/>
          </a:p>
          <a:p>
            <a:pPr lvl="2">
              <a:lnSpc>
                <a:spcPct val="150000"/>
              </a:lnSpc>
            </a:pPr>
            <a:r>
              <a:rPr lang="zh-CN" altLang="en-US" smtClean="0"/>
              <a:t>使用二元联系允许只知道部分信息（只需要知道</a:t>
            </a:r>
            <a:r>
              <a:rPr lang="en-US" altLang="zh-CN" smtClean="0"/>
              <a:t>mother</a:t>
            </a:r>
            <a:r>
              <a:rPr lang="zh-CN" altLang="en-US" smtClean="0"/>
              <a:t>的信息）</a:t>
            </a:r>
            <a:endParaRPr lang="zh-CN" altLang="en-US" smtClean="0"/>
          </a:p>
          <a:p>
            <a:pPr lvl="1">
              <a:lnSpc>
                <a:spcPct val="150000"/>
              </a:lnSpc>
            </a:pPr>
            <a:r>
              <a:rPr lang="zh-CN" altLang="en-US" smtClean="0"/>
              <a:t>但有些关系被拆成二元联系之后会不是很自然</a:t>
            </a:r>
            <a:endParaRPr lang="zh-CN" altLang="en-US" smtClean="0"/>
          </a:p>
          <a:p>
            <a:pPr lvl="2">
              <a:lnSpc>
                <a:spcPct val="150000"/>
              </a:lnSpc>
            </a:pPr>
            <a:r>
              <a:rPr lang="zh-CN" altLang="en-US" smtClean="0"/>
              <a:t>例如</a:t>
            </a:r>
            <a:r>
              <a:rPr lang="en-US" altLang="zh-CN" smtClean="0"/>
              <a:t>: </a:t>
            </a:r>
            <a:r>
              <a:rPr lang="en-US" altLang="zh-CN" i="1" smtClean="0"/>
              <a:t>proj_guide</a:t>
            </a:r>
            <a:endParaRPr lang="en-US" altLang="zh-CN" i="1"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855663" y="69850"/>
            <a:ext cx="8077200" cy="609600"/>
          </a:xfrm>
        </p:spPr>
        <p:txBody>
          <a:bodyPr/>
          <a:lstStyle/>
          <a:p>
            <a:r>
              <a:rPr lang="zh-CN" altLang="en-US" sz="2400" smtClean="0">
                <a:latin typeface="宋体" panose="02010600030101010101" pitchFamily="2" charset="-122"/>
                <a:ea typeface="宋体" panose="02010600030101010101" pitchFamily="2" charset="-122"/>
              </a:rPr>
              <a:t>将非二元联系转换为二元关系形式</a:t>
            </a:r>
            <a:endParaRPr lang="zh-CN" altLang="en-US" sz="2400" smtClean="0">
              <a:latin typeface="宋体" panose="02010600030101010101" pitchFamily="2" charset="-122"/>
              <a:ea typeface="宋体" panose="02010600030101010101" pitchFamily="2" charset="-122"/>
            </a:endParaRPr>
          </a:p>
        </p:txBody>
      </p:sp>
      <p:sp>
        <p:nvSpPr>
          <p:cNvPr id="124931" name="Rectangle 3"/>
          <p:cNvSpPr>
            <a:spLocks noGrp="1" noChangeArrowheads="1"/>
          </p:cNvSpPr>
          <p:nvPr>
            <p:ph type="body" idx="4294967295"/>
          </p:nvPr>
        </p:nvSpPr>
        <p:spPr>
          <a:xfrm>
            <a:off x="500063" y="1050925"/>
            <a:ext cx="8415337" cy="4510088"/>
          </a:xfrm>
        </p:spPr>
        <p:txBody>
          <a:bodyPr/>
          <a:lstStyle/>
          <a:p>
            <a:pPr lvl="1">
              <a:lnSpc>
                <a:spcPct val="150000"/>
              </a:lnSpc>
            </a:pPr>
            <a:r>
              <a:rPr lang="zh-CN" altLang="en-US" dirty="0" smtClean="0"/>
              <a:t>事实上，一个非二元的（</a:t>
            </a:r>
            <a:r>
              <a:rPr lang="en-US" altLang="zh-CN" dirty="0" smtClean="0"/>
              <a:t>n</a:t>
            </a:r>
            <a:r>
              <a:rPr lang="zh-CN" altLang="en-US" dirty="0" smtClean="0"/>
              <a:t>元，</a:t>
            </a:r>
            <a:r>
              <a:rPr lang="en-US" altLang="zh-CN" dirty="0" smtClean="0"/>
              <a:t>n&gt;2</a:t>
            </a:r>
            <a:r>
              <a:rPr lang="zh-CN" altLang="en-US" dirty="0" smtClean="0"/>
              <a:t>）联系集总可以用一组不同的二元联系集来替代</a:t>
            </a:r>
            <a:endParaRPr lang="en-US" altLang="zh-CN" dirty="0" smtClean="0"/>
          </a:p>
          <a:p>
            <a:pPr lvl="1">
              <a:lnSpc>
                <a:spcPct val="150000"/>
              </a:lnSpc>
            </a:pPr>
            <a:r>
              <a:rPr lang="zh-CN" altLang="en-US" dirty="0" smtClean="0"/>
              <a:t>为</a:t>
            </a:r>
            <a:r>
              <a:rPr lang="en-US" altLang="zh-CN" dirty="0" smtClean="0"/>
              <a:t>E</a:t>
            </a:r>
            <a:r>
              <a:rPr lang="zh-CN" altLang="en-US" dirty="0" smtClean="0"/>
              <a:t>创建一个特殊的标识属性</a:t>
            </a:r>
            <a:endParaRPr lang="en-US" altLang="zh-CN" dirty="0" smtClean="0"/>
          </a:p>
          <a:p>
            <a:pPr lvl="1">
              <a:lnSpc>
                <a:spcPct val="150000"/>
              </a:lnSpc>
            </a:pPr>
            <a:r>
              <a:rPr lang="zh-CN" altLang="en-US" dirty="0" smtClean="0"/>
              <a:t>将</a:t>
            </a:r>
            <a:r>
              <a:rPr lang="en-US" altLang="zh-CN" dirty="0" smtClean="0"/>
              <a:t>R</a:t>
            </a:r>
            <a:r>
              <a:rPr lang="zh-CN" altLang="en-US" dirty="0" smtClean="0"/>
              <a:t>的属性赋给实体集</a:t>
            </a:r>
            <a:r>
              <a:rPr lang="en-US" altLang="zh-CN" dirty="0" smtClean="0"/>
              <a:t>E</a:t>
            </a:r>
            <a:endParaRPr lang="en-US" altLang="zh-CN" i="1" dirty="0" smtClean="0"/>
          </a:p>
          <a:p>
            <a:pPr lvl="1">
              <a:lnSpc>
                <a:spcPct val="150000"/>
              </a:lnSpc>
            </a:pPr>
            <a:r>
              <a:rPr lang="zh-CN" altLang="en-US" dirty="0" smtClean="0"/>
              <a:t>针对</a:t>
            </a:r>
            <a:r>
              <a:rPr lang="en-US" altLang="zh-CN" dirty="0" smtClean="0"/>
              <a:t>R</a:t>
            </a:r>
            <a:r>
              <a:rPr lang="zh-CN" altLang="en-US" dirty="0" smtClean="0"/>
              <a:t>中的每个联系</a:t>
            </a:r>
            <a:r>
              <a:rPr lang="en-US" altLang="zh-CN" dirty="0" smtClean="0"/>
              <a:t>(</a:t>
            </a:r>
            <a:r>
              <a:rPr lang="en-US" altLang="zh-CN" i="1" dirty="0" err="1" smtClean="0"/>
              <a:t>a</a:t>
            </a:r>
            <a:r>
              <a:rPr lang="en-US" altLang="zh-CN" i="1" baseline="-25000" dirty="0" err="1" smtClean="0"/>
              <a:t>i</a:t>
            </a:r>
            <a:r>
              <a:rPr lang="en-US" altLang="zh-CN" i="1" dirty="0" smtClean="0"/>
              <a:t> , b</a:t>
            </a:r>
            <a:r>
              <a:rPr lang="en-US" altLang="zh-CN" i="1" baseline="-25000" dirty="0" smtClean="0"/>
              <a:t>i</a:t>
            </a:r>
            <a:r>
              <a:rPr lang="en-US" altLang="zh-CN" i="1" dirty="0" smtClean="0"/>
              <a:t> , c</a:t>
            </a:r>
            <a:r>
              <a:rPr lang="en-US" altLang="zh-CN" i="1" baseline="-25000" dirty="0" smtClean="0"/>
              <a:t>i</a:t>
            </a:r>
            <a:r>
              <a:rPr lang="en-US" altLang="zh-CN" dirty="0" smtClean="0"/>
              <a:t>) </a:t>
            </a:r>
            <a:r>
              <a:rPr lang="zh-CN" altLang="en-US" dirty="0" smtClean="0"/>
              <a:t>，分别插入新联系如下：</a:t>
            </a:r>
            <a:r>
              <a:rPr lang="en-US" altLang="zh-CN" dirty="0" smtClean="0"/>
              <a:t> </a:t>
            </a:r>
            <a:endParaRPr lang="en-US" altLang="zh-CN" dirty="0" smtClean="0"/>
          </a:p>
          <a:p>
            <a:pPr>
              <a:buFont typeface="Monotype Sorts" charset="2"/>
              <a:buNone/>
            </a:pPr>
            <a:r>
              <a:rPr lang="en-US" altLang="zh-CN" dirty="0" smtClean="0"/>
              <a:t>	      1. a new entity </a:t>
            </a:r>
            <a:r>
              <a:rPr lang="en-US" altLang="zh-CN" i="1" dirty="0" err="1" smtClean="0"/>
              <a:t>e</a:t>
            </a:r>
            <a:r>
              <a:rPr lang="en-US" altLang="zh-CN" i="1" baseline="-25000" dirty="0" err="1" smtClean="0"/>
              <a:t>i</a:t>
            </a:r>
            <a:r>
              <a:rPr lang="en-US" altLang="zh-CN" i="1" dirty="0" smtClean="0"/>
              <a:t> </a:t>
            </a:r>
            <a:r>
              <a:rPr lang="en-US" altLang="zh-CN" dirty="0" smtClean="0"/>
              <a:t>in the entity set </a:t>
            </a:r>
            <a:r>
              <a:rPr lang="en-US" altLang="zh-CN" i="1" dirty="0" smtClean="0"/>
              <a:t>E</a:t>
            </a:r>
            <a:endParaRPr lang="en-US" altLang="zh-CN" i="1" dirty="0" smtClean="0"/>
          </a:p>
          <a:p>
            <a:pPr>
              <a:buFont typeface="Monotype Sorts" charset="2"/>
              <a:buNone/>
            </a:pPr>
            <a:r>
              <a:rPr lang="en-US" altLang="zh-CN" i="1" dirty="0" smtClean="0"/>
              <a:t>         </a:t>
            </a:r>
            <a:r>
              <a:rPr lang="en-US" altLang="zh-CN" dirty="0" smtClean="0"/>
              <a:t>2. add (</a:t>
            </a:r>
            <a:r>
              <a:rPr lang="en-US" altLang="zh-CN" i="1" dirty="0" err="1" smtClean="0"/>
              <a:t>e</a:t>
            </a:r>
            <a:r>
              <a:rPr lang="en-US" altLang="zh-CN" i="1" baseline="-25000" dirty="0" err="1" smtClean="0"/>
              <a:t>i</a:t>
            </a:r>
            <a:r>
              <a:rPr lang="en-US" altLang="zh-CN" i="1" dirty="0" smtClean="0"/>
              <a:t> , </a:t>
            </a:r>
            <a:r>
              <a:rPr lang="en-US" altLang="zh-CN" i="1" dirty="0" err="1" smtClean="0"/>
              <a:t>a</a:t>
            </a:r>
            <a:r>
              <a:rPr lang="en-US" altLang="zh-CN" i="1" baseline="-25000" dirty="0" err="1" smtClean="0"/>
              <a:t>i</a:t>
            </a:r>
            <a:r>
              <a:rPr lang="en-US" altLang="zh-CN" i="1" baseline="-25000" dirty="0" smtClean="0"/>
              <a:t> </a:t>
            </a:r>
            <a:r>
              <a:rPr lang="en-US" altLang="zh-CN" dirty="0" smtClean="0"/>
              <a:t>) to </a:t>
            </a:r>
            <a:r>
              <a:rPr lang="en-US" altLang="zh-CN" i="1" dirty="0" smtClean="0"/>
              <a:t>R</a:t>
            </a:r>
            <a:r>
              <a:rPr lang="en-US" altLang="zh-CN" i="1" baseline="-25000" dirty="0" smtClean="0"/>
              <a:t>A</a:t>
            </a:r>
            <a:endParaRPr lang="en-US" altLang="zh-CN" i="1" baseline="-25000" dirty="0" smtClean="0"/>
          </a:p>
          <a:p>
            <a:pPr>
              <a:buFont typeface="Monotype Sorts" charset="2"/>
              <a:buNone/>
            </a:pPr>
            <a:r>
              <a:rPr lang="en-US" altLang="zh-CN" dirty="0" smtClean="0"/>
              <a:t>	      3. add (</a:t>
            </a:r>
            <a:r>
              <a:rPr lang="en-US" altLang="zh-CN" i="1" dirty="0" err="1" smtClean="0"/>
              <a:t>e</a:t>
            </a:r>
            <a:r>
              <a:rPr lang="en-US" altLang="zh-CN" i="1" baseline="-25000" dirty="0" err="1" smtClean="0"/>
              <a:t>i</a:t>
            </a:r>
            <a:r>
              <a:rPr lang="en-US" altLang="zh-CN" i="1" dirty="0" smtClean="0"/>
              <a:t> , b</a:t>
            </a:r>
            <a:r>
              <a:rPr lang="en-US" altLang="zh-CN" i="1" baseline="-25000" dirty="0" smtClean="0"/>
              <a:t>i</a:t>
            </a:r>
            <a:r>
              <a:rPr lang="en-US" altLang="zh-CN" i="1" dirty="0" smtClean="0"/>
              <a:t> </a:t>
            </a:r>
            <a:r>
              <a:rPr lang="en-US" altLang="zh-CN" dirty="0" smtClean="0"/>
              <a:t>) to </a:t>
            </a:r>
            <a:r>
              <a:rPr lang="en-US" altLang="zh-CN" i="1" dirty="0" smtClean="0"/>
              <a:t>R</a:t>
            </a:r>
            <a:r>
              <a:rPr lang="en-US" altLang="zh-CN" i="1" baseline="-25000" dirty="0" smtClean="0"/>
              <a:t>B</a:t>
            </a:r>
            <a:r>
              <a:rPr lang="en-US" altLang="zh-CN" i="1" dirty="0" smtClean="0"/>
              <a:t> </a:t>
            </a:r>
            <a:endParaRPr lang="en-US" altLang="zh-CN" i="1" dirty="0" smtClean="0"/>
          </a:p>
          <a:p>
            <a:pPr>
              <a:buFont typeface="Monotype Sorts" charset="2"/>
              <a:buNone/>
            </a:pPr>
            <a:r>
              <a:rPr lang="en-US" altLang="zh-CN" dirty="0" smtClean="0"/>
              <a:t>         4. add (</a:t>
            </a:r>
            <a:r>
              <a:rPr lang="en-US" altLang="zh-CN" i="1" dirty="0" err="1" smtClean="0"/>
              <a:t>e</a:t>
            </a:r>
            <a:r>
              <a:rPr lang="en-US" altLang="zh-CN" i="1" baseline="-25000" dirty="0" err="1" smtClean="0"/>
              <a:t>i</a:t>
            </a:r>
            <a:r>
              <a:rPr lang="en-US" altLang="zh-CN" i="1" dirty="0" smtClean="0"/>
              <a:t> , c</a:t>
            </a:r>
            <a:r>
              <a:rPr lang="en-US" altLang="zh-CN" i="1" baseline="-25000" dirty="0" smtClean="0"/>
              <a:t>i </a:t>
            </a:r>
            <a:r>
              <a:rPr lang="en-US" altLang="zh-CN" dirty="0" smtClean="0"/>
              <a:t>) to </a:t>
            </a:r>
            <a:r>
              <a:rPr lang="en-US" altLang="zh-CN" i="1" dirty="0" smtClean="0"/>
              <a:t>R</a:t>
            </a:r>
            <a:r>
              <a:rPr lang="en-US" altLang="zh-CN" i="1" baseline="-25000" dirty="0" smtClean="0"/>
              <a:t>C</a:t>
            </a:r>
            <a:endParaRPr lang="en-US" altLang="zh-CN" i="1" baseline="-25000" dirty="0" smtClean="0"/>
          </a:p>
        </p:txBody>
      </p:sp>
      <p:pic>
        <p:nvPicPr>
          <p:cNvPr id="12493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249" y="4555331"/>
            <a:ext cx="59229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712788" y="130175"/>
            <a:ext cx="8431212" cy="812800"/>
          </a:xfrm>
        </p:spPr>
        <p:txBody>
          <a:bodyPr/>
          <a:lstStyle/>
          <a:p>
            <a:r>
              <a:rPr lang="zh-CN" altLang="en-US" smtClean="0">
                <a:latin typeface="宋体" panose="02010600030101010101" pitchFamily="2" charset="-122"/>
                <a:ea typeface="宋体" panose="02010600030101010101" pitchFamily="2" charset="-122"/>
              </a:rPr>
              <a:t>将非二元联系转换为二元关系形式（续）</a:t>
            </a:r>
            <a:endParaRPr lang="zh-CN" altLang="en-US" smtClean="0">
              <a:latin typeface="宋体" panose="02010600030101010101" pitchFamily="2" charset="-122"/>
              <a:ea typeface="宋体" panose="02010600030101010101" pitchFamily="2" charset="-122"/>
            </a:endParaRPr>
          </a:p>
        </p:txBody>
      </p:sp>
      <p:sp>
        <p:nvSpPr>
          <p:cNvPr id="126979" name="Rectangle 3"/>
          <p:cNvSpPr>
            <a:spLocks noGrp="1" noChangeArrowheads="1"/>
          </p:cNvSpPr>
          <p:nvPr>
            <p:ph type="body" idx="4294967295"/>
          </p:nvPr>
        </p:nvSpPr>
        <p:spPr>
          <a:xfrm>
            <a:off x="814388" y="1427163"/>
            <a:ext cx="7194550" cy="3433762"/>
          </a:xfrm>
        </p:spPr>
        <p:txBody>
          <a:bodyPr/>
          <a:lstStyle/>
          <a:p>
            <a:r>
              <a:rPr lang="zh-CN" altLang="en-US" dirty="0" smtClean="0"/>
              <a:t>约束也需要转化</a:t>
            </a:r>
            <a:endParaRPr lang="zh-CN" altLang="en-US" dirty="0" smtClean="0"/>
          </a:p>
          <a:p>
            <a:pPr lvl="1"/>
            <a:r>
              <a:rPr lang="zh-CN" altLang="en-US" dirty="0" smtClean="0"/>
              <a:t>转化所有的约束不大可能</a:t>
            </a:r>
            <a:endParaRPr lang="zh-CN" altLang="en-US" dirty="0" smtClean="0"/>
          </a:p>
          <a:p>
            <a:pPr lvl="1"/>
            <a:r>
              <a:rPr lang="zh-CN" altLang="en-US" dirty="0" smtClean="0"/>
              <a:t>在转换的模式中可能有些实例不能对应于</a:t>
            </a:r>
            <a:r>
              <a:rPr lang="en-US" altLang="zh-CN" dirty="0" smtClean="0"/>
              <a:t>R</a:t>
            </a:r>
            <a:r>
              <a:rPr lang="zh-CN" altLang="en-US" dirty="0" smtClean="0"/>
              <a:t>中的任一实例</a:t>
            </a:r>
            <a:endParaRPr lang="zh-CN" altLang="en-US" dirty="0" smtClean="0"/>
          </a:p>
          <a:p>
            <a:pPr lvl="2"/>
            <a:r>
              <a:rPr lang="zh-CN" altLang="en-US" dirty="0" smtClean="0"/>
              <a:t>练习</a:t>
            </a:r>
            <a:r>
              <a:rPr lang="en-US" altLang="zh-CN" dirty="0" smtClean="0"/>
              <a:t>:</a:t>
            </a:r>
            <a:r>
              <a:rPr lang="en-US" altLang="zh-CN" i="1" dirty="0" smtClean="0"/>
              <a:t>  add constraints to the relationships R</a:t>
            </a:r>
            <a:r>
              <a:rPr lang="en-US" altLang="zh-CN" i="1" baseline="-25000" dirty="0" smtClean="0"/>
              <a:t>A</a:t>
            </a:r>
            <a:r>
              <a:rPr lang="en-US" altLang="zh-CN" i="1" dirty="0" smtClean="0"/>
              <a:t>, R</a:t>
            </a:r>
            <a:r>
              <a:rPr lang="en-US" altLang="zh-CN" i="1" baseline="-25000" dirty="0" smtClean="0"/>
              <a:t>B</a:t>
            </a:r>
            <a:r>
              <a:rPr lang="en-US" altLang="zh-CN" i="1" dirty="0" smtClean="0"/>
              <a:t> and R</a:t>
            </a:r>
            <a:r>
              <a:rPr lang="en-US" altLang="zh-CN" i="1" baseline="-25000" dirty="0" smtClean="0"/>
              <a:t>C </a:t>
            </a:r>
            <a:r>
              <a:rPr lang="en-US" altLang="zh-CN" dirty="0" smtClean="0"/>
              <a:t>to ensure that a newly created entity corresponds to exactly one entity in each of entity sets </a:t>
            </a:r>
            <a:r>
              <a:rPr lang="en-US" altLang="zh-CN" i="1" dirty="0" smtClean="0"/>
              <a:t>A, B</a:t>
            </a:r>
            <a:r>
              <a:rPr lang="en-US" altLang="zh-CN" dirty="0" smtClean="0"/>
              <a:t> and </a:t>
            </a:r>
            <a:r>
              <a:rPr lang="en-US" altLang="zh-CN" i="1" dirty="0" smtClean="0"/>
              <a:t>C</a:t>
            </a:r>
            <a:endParaRPr lang="en-US" altLang="zh-CN" i="1" dirty="0" smtClean="0"/>
          </a:p>
          <a:p>
            <a:pPr lvl="1"/>
            <a:r>
              <a:rPr lang="zh-CN" altLang="en-US" dirty="0" smtClean="0"/>
              <a:t>可以通过使用三个联系集将</a:t>
            </a:r>
            <a:r>
              <a:rPr lang="en-US" altLang="zh-CN" dirty="0" smtClean="0"/>
              <a:t>E</a:t>
            </a:r>
            <a:r>
              <a:rPr lang="zh-CN" altLang="en-US" dirty="0" smtClean="0"/>
              <a:t>变为弱实体集，从而避免创建标识性属性</a:t>
            </a:r>
            <a:endParaRPr lang="zh-CN" altLang="en-US" dirty="0" smtClean="0"/>
          </a:p>
          <a:p>
            <a:endParaRPr lang="en-US" altLang="zh-CN"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zh-CN" smtClean="0">
                <a:latin typeface="宋体" panose="02010600030101010101" pitchFamily="2" charset="-122"/>
                <a:ea typeface="宋体" panose="02010600030101010101" pitchFamily="2" charset="-122"/>
              </a:rPr>
              <a:t>7.8  </a:t>
            </a:r>
            <a:r>
              <a:rPr lang="zh-CN" altLang="en-US" smtClean="0">
                <a:latin typeface="宋体" panose="02010600030101010101" pitchFamily="2" charset="-122"/>
                <a:ea typeface="宋体" panose="02010600030101010101" pitchFamily="2" charset="-122"/>
              </a:rPr>
              <a:t>扩展的</a:t>
            </a:r>
            <a:r>
              <a:rPr lang="en-US" altLang="zh-CN" smtClean="0">
                <a:latin typeface="宋体" panose="02010600030101010101" pitchFamily="2" charset="-122"/>
                <a:ea typeface="宋体" panose="02010600030101010101" pitchFamily="2" charset="-122"/>
              </a:rPr>
              <a:t>E-R</a:t>
            </a:r>
            <a:r>
              <a:rPr lang="zh-CN" altLang="en-US" smtClean="0">
                <a:latin typeface="宋体" panose="02010600030101010101" pitchFamily="2" charset="-122"/>
                <a:ea typeface="宋体" panose="02010600030101010101" pitchFamily="2" charset="-122"/>
              </a:rPr>
              <a:t>特性</a:t>
            </a:r>
            <a:endParaRPr lang="zh-CN" altLang="en-US" smtClean="0">
              <a:latin typeface="宋体" panose="02010600030101010101" pitchFamily="2" charset="-122"/>
              <a:ea typeface="宋体" panose="02010600030101010101" pitchFamily="2" charset="-122"/>
            </a:endParaRPr>
          </a:p>
        </p:txBody>
      </p:sp>
      <p:sp>
        <p:nvSpPr>
          <p:cNvPr id="129027" name="Rectangle 3"/>
          <p:cNvSpPr>
            <a:spLocks noGrp="1" noChangeArrowheads="1"/>
          </p:cNvSpPr>
          <p:nvPr>
            <p:ph type="body" idx="1"/>
          </p:nvPr>
        </p:nvSpPr>
        <p:spPr>
          <a:xfrm>
            <a:off x="682625" y="1208088"/>
            <a:ext cx="8026400" cy="5164137"/>
          </a:xfrm>
        </p:spPr>
        <p:txBody>
          <a:bodyPr/>
          <a:lstStyle/>
          <a:p>
            <a:pPr>
              <a:lnSpc>
                <a:spcPct val="150000"/>
              </a:lnSpc>
            </a:pPr>
            <a:r>
              <a:rPr lang="zh-CN" altLang="en-US" sz="2400" smtClean="0"/>
              <a:t>特化</a:t>
            </a:r>
            <a:endParaRPr lang="en-US" altLang="zh-CN" sz="2400" smtClean="0"/>
          </a:p>
          <a:p>
            <a:pPr lvl="1">
              <a:lnSpc>
                <a:spcPct val="150000"/>
              </a:lnSpc>
            </a:pPr>
            <a:r>
              <a:rPr lang="zh-CN" altLang="en-US" smtClean="0"/>
              <a:t>自顶而下设计过程</a:t>
            </a:r>
            <a:r>
              <a:rPr lang="en-US" altLang="zh-CN" smtClean="0"/>
              <a:t>; </a:t>
            </a:r>
            <a:r>
              <a:rPr lang="zh-CN" altLang="en-US" smtClean="0"/>
              <a:t>实体集可能包含一些子集，子集中的实体在某些方面区别于实体集中的其他实体</a:t>
            </a:r>
            <a:endParaRPr lang="zh-CN" altLang="en-US" smtClean="0"/>
          </a:p>
          <a:p>
            <a:pPr lvl="1">
              <a:lnSpc>
                <a:spcPct val="150000"/>
              </a:lnSpc>
            </a:pPr>
            <a:r>
              <a:rPr lang="zh-CN" altLang="en-US" smtClean="0"/>
              <a:t>这些子集变为低层次的实体集，拥有不适用于高层次实体集的属性或一些部分参与的关系</a:t>
            </a:r>
            <a:endParaRPr lang="en-US" altLang="zh-CN" smtClean="0"/>
          </a:p>
          <a:p>
            <a:pPr lvl="1">
              <a:lnSpc>
                <a:spcPct val="150000"/>
              </a:lnSpc>
            </a:pPr>
            <a:r>
              <a:rPr lang="zh-CN" altLang="en-US" smtClean="0"/>
              <a:t>在</a:t>
            </a:r>
            <a:r>
              <a:rPr lang="en-US" altLang="zh-CN" smtClean="0"/>
              <a:t>E-R</a:t>
            </a:r>
            <a:r>
              <a:rPr lang="zh-CN" altLang="en-US" smtClean="0"/>
              <a:t>图中，特化用从特化实体指向另一个实体的空心箭头来表示，我们称这种关系为</a:t>
            </a:r>
            <a:r>
              <a:rPr lang="en-US" altLang="zh-CN" smtClean="0"/>
              <a:t>ISA</a:t>
            </a:r>
            <a:r>
              <a:rPr lang="zh-CN" altLang="en-US" smtClean="0"/>
              <a:t>关系 </a:t>
            </a:r>
            <a:r>
              <a:rPr lang="en-US" altLang="zh-CN" smtClean="0"/>
              <a:t>(E.g., </a:t>
            </a:r>
            <a:r>
              <a:rPr lang="en-US" altLang="zh-CN" i="1" smtClean="0"/>
              <a:t>instructor</a:t>
            </a:r>
            <a:r>
              <a:rPr lang="en-US" altLang="zh-CN" smtClean="0"/>
              <a:t> “is a” </a:t>
            </a:r>
            <a:r>
              <a:rPr lang="en-US" altLang="zh-CN" i="1" smtClean="0"/>
              <a:t>person</a:t>
            </a:r>
            <a:r>
              <a:rPr lang="en-US" altLang="zh-CN" smtClean="0"/>
              <a:t>)</a:t>
            </a:r>
            <a:endParaRPr lang="en-US" altLang="zh-CN" smtClean="0"/>
          </a:p>
          <a:p>
            <a:pPr lvl="1">
              <a:lnSpc>
                <a:spcPct val="150000"/>
              </a:lnSpc>
            </a:pPr>
            <a:r>
              <a:rPr lang="zh-CN" altLang="en-US" b="1" smtClean="0">
                <a:solidFill>
                  <a:srgbClr val="000099"/>
                </a:solidFill>
              </a:rPr>
              <a:t>属性继承</a:t>
            </a:r>
            <a:r>
              <a:rPr lang="en-US" altLang="zh-CN" smtClean="0"/>
              <a:t> – </a:t>
            </a:r>
            <a:r>
              <a:rPr lang="zh-CN" altLang="en-US" smtClean="0"/>
              <a:t>高层实体集的属性可以被低层实体集继承。低层实体集（或子类）同时还继承地参与其高层实体（或超类）所参与的实体集</a:t>
            </a:r>
            <a:endParaRPr lang="en-US" altLang="zh-CN" smtClean="0"/>
          </a:p>
          <a:p>
            <a:pPr>
              <a:lnSpc>
                <a:spcPct val="150000"/>
              </a:lnSpc>
            </a:pPr>
            <a:endParaRPr lang="en-US" altLang="zh-CN"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特化实例</a:t>
            </a:r>
            <a:endParaRPr lang="zh-CN" altLang="en-US" smtClean="0">
              <a:latin typeface="宋体" panose="02010600030101010101" pitchFamily="2" charset="-122"/>
              <a:ea typeface="宋体" panose="02010600030101010101" pitchFamily="2" charset="-122"/>
            </a:endParaRPr>
          </a:p>
        </p:txBody>
      </p:sp>
      <p:pic>
        <p:nvPicPr>
          <p:cNvPr id="131075" name="Picture 3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66938" y="1252538"/>
            <a:ext cx="4684712"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概化</a:t>
            </a:r>
            <a:endParaRPr lang="zh-CN" altLang="en-US" smtClean="0">
              <a:latin typeface="宋体" panose="02010600030101010101" pitchFamily="2" charset="-122"/>
              <a:ea typeface="宋体" panose="02010600030101010101" pitchFamily="2" charset="-122"/>
            </a:endParaRPr>
          </a:p>
        </p:txBody>
      </p:sp>
      <p:sp>
        <p:nvSpPr>
          <p:cNvPr id="133123" name="Rectangle 3"/>
          <p:cNvSpPr>
            <a:spLocks noGrp="1" noChangeArrowheads="1"/>
          </p:cNvSpPr>
          <p:nvPr>
            <p:ph type="body" idx="1"/>
          </p:nvPr>
        </p:nvSpPr>
        <p:spPr>
          <a:xfrm>
            <a:off x="814388" y="1093788"/>
            <a:ext cx="7253287" cy="2674937"/>
          </a:xfrm>
        </p:spPr>
        <p:txBody>
          <a:bodyPr/>
          <a:lstStyle/>
          <a:p>
            <a:pPr>
              <a:lnSpc>
                <a:spcPct val="150000"/>
              </a:lnSpc>
            </a:pPr>
            <a:r>
              <a:rPr lang="zh-CN" altLang="en-US" b="1" smtClean="0">
                <a:solidFill>
                  <a:srgbClr val="000099"/>
                </a:solidFill>
              </a:rPr>
              <a:t>自底而上的设计过程</a:t>
            </a:r>
            <a:r>
              <a:rPr lang="en-US" altLang="zh-CN" smtClean="0"/>
              <a:t>– </a:t>
            </a:r>
            <a:r>
              <a:rPr lang="zh-CN" altLang="en-US" smtClean="0"/>
              <a:t>多个实体集根据共同的特征综合成一个较高层的实体集</a:t>
            </a:r>
            <a:endParaRPr lang="en-US" altLang="zh-CN" smtClean="0"/>
          </a:p>
          <a:p>
            <a:pPr>
              <a:lnSpc>
                <a:spcPct val="150000"/>
              </a:lnSpc>
            </a:pPr>
            <a:r>
              <a:rPr lang="zh-CN" altLang="en-US" smtClean="0"/>
              <a:t>概化只不过是特化的逆过程</a:t>
            </a:r>
            <a:r>
              <a:rPr lang="en-US" altLang="zh-CN" smtClean="0"/>
              <a:t>; </a:t>
            </a:r>
            <a:r>
              <a:rPr lang="zh-CN" altLang="en-US" smtClean="0"/>
              <a:t>在</a:t>
            </a:r>
            <a:r>
              <a:rPr lang="en-US" altLang="zh-CN" smtClean="0"/>
              <a:t>E-R</a:t>
            </a:r>
            <a:r>
              <a:rPr lang="zh-CN" altLang="en-US" smtClean="0"/>
              <a:t>图中，我们对概化和特化的表示不作区分</a:t>
            </a:r>
            <a:endParaRPr lang="en-US" altLang="zh-CN" smtClean="0"/>
          </a:p>
          <a:p>
            <a:pPr>
              <a:lnSpc>
                <a:spcPct val="150000"/>
              </a:lnSpc>
            </a:pPr>
            <a:r>
              <a:rPr lang="zh-CN" altLang="en-US" smtClean="0"/>
              <a:t>为企业设计</a:t>
            </a:r>
            <a:r>
              <a:rPr lang="en-US" altLang="zh-CN" smtClean="0"/>
              <a:t>E-R</a:t>
            </a:r>
            <a:r>
              <a:rPr lang="zh-CN" altLang="en-US" smtClean="0"/>
              <a:t>模型时，我们将配合使用概化和特化这两个过程</a:t>
            </a:r>
            <a:endParaRPr lang="en-US" altLang="zh-CN"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671513" y="57150"/>
            <a:ext cx="8458200" cy="687388"/>
          </a:xfrm>
        </p:spPr>
        <p:txBody>
          <a:bodyPr/>
          <a:lstStyle/>
          <a:p>
            <a:r>
              <a:rPr lang="zh-CN" altLang="en-US" smtClean="0">
                <a:latin typeface="宋体" panose="02010600030101010101" pitchFamily="2" charset="-122"/>
                <a:ea typeface="宋体" panose="02010600030101010101" pitchFamily="2" charset="-122"/>
              </a:rPr>
              <a:t>概化和特化</a:t>
            </a:r>
            <a:r>
              <a:rPr lang="en-US" altLang="zh-CN" smtClean="0">
                <a:latin typeface="宋体" panose="02010600030101010101" pitchFamily="2" charset="-122"/>
                <a:ea typeface="宋体" panose="02010600030101010101" pitchFamily="2" charset="-122"/>
              </a:rPr>
              <a:t>(</a:t>
            </a:r>
            <a:r>
              <a:rPr lang="zh-CN" altLang="en-US" smtClean="0">
                <a:latin typeface="宋体" panose="02010600030101010101" pitchFamily="2" charset="-122"/>
                <a:ea typeface="宋体" panose="02010600030101010101" pitchFamily="2" charset="-122"/>
              </a:rPr>
              <a:t>续</a:t>
            </a:r>
            <a:r>
              <a:rPr lang="en-US" altLang="zh-CN"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p:txBody>
      </p:sp>
      <p:sp>
        <p:nvSpPr>
          <p:cNvPr id="135171" name="Rectangle 3"/>
          <p:cNvSpPr>
            <a:spLocks noGrp="1" noChangeArrowheads="1"/>
          </p:cNvSpPr>
          <p:nvPr>
            <p:ph type="body" idx="1"/>
          </p:nvPr>
        </p:nvSpPr>
        <p:spPr>
          <a:xfrm>
            <a:off x="855663" y="1222375"/>
            <a:ext cx="7797800" cy="4027488"/>
          </a:xfrm>
        </p:spPr>
        <p:txBody>
          <a:bodyPr/>
          <a:lstStyle/>
          <a:p>
            <a:pPr>
              <a:lnSpc>
                <a:spcPct val="150000"/>
              </a:lnSpc>
            </a:pPr>
            <a:r>
              <a:rPr lang="zh-CN" altLang="en-US" dirty="0" smtClean="0"/>
              <a:t>一个实体集可以根据多个可区分的特征进行特化</a:t>
            </a:r>
            <a:r>
              <a:rPr lang="en-US" altLang="zh-CN" dirty="0" smtClean="0"/>
              <a:t>.  </a:t>
            </a:r>
            <a:endParaRPr lang="en-US" altLang="zh-CN" dirty="0" smtClean="0"/>
          </a:p>
          <a:p>
            <a:pPr>
              <a:lnSpc>
                <a:spcPct val="150000"/>
              </a:lnSpc>
            </a:pPr>
            <a:r>
              <a:rPr lang="en-US" altLang="zh-CN" dirty="0" smtClean="0"/>
              <a:t>E.g., </a:t>
            </a:r>
            <a:r>
              <a:rPr lang="en-US" altLang="zh-CN" i="1" dirty="0" err="1" smtClean="0"/>
              <a:t>permanent_employee</a:t>
            </a:r>
            <a:r>
              <a:rPr lang="en-US" altLang="zh-CN" i="1" dirty="0" smtClean="0"/>
              <a:t> </a:t>
            </a:r>
            <a:r>
              <a:rPr lang="en-US" altLang="zh-CN" dirty="0" smtClean="0"/>
              <a:t>vs. </a:t>
            </a:r>
            <a:r>
              <a:rPr lang="en-US" altLang="zh-CN" i="1" dirty="0" err="1" smtClean="0"/>
              <a:t>temporary_employee</a:t>
            </a:r>
            <a:r>
              <a:rPr lang="en-US" altLang="zh-CN" dirty="0" smtClean="0"/>
              <a:t>, in addition to </a:t>
            </a:r>
            <a:r>
              <a:rPr lang="en-US" altLang="zh-CN" i="1" dirty="0" smtClean="0"/>
              <a:t>instructor </a:t>
            </a:r>
            <a:r>
              <a:rPr lang="en-US" altLang="zh-CN" dirty="0" smtClean="0"/>
              <a:t>vs. </a:t>
            </a:r>
            <a:r>
              <a:rPr lang="en-US" altLang="zh-CN" i="1" dirty="0" smtClean="0"/>
              <a:t>secretary</a:t>
            </a:r>
            <a:endParaRPr lang="en-US" altLang="zh-CN" i="1" dirty="0" smtClean="0"/>
          </a:p>
          <a:p>
            <a:pPr>
              <a:lnSpc>
                <a:spcPct val="150000"/>
              </a:lnSpc>
            </a:pPr>
            <a:r>
              <a:rPr lang="zh-CN" altLang="en-US" dirty="0" smtClean="0"/>
              <a:t>每个特定的</a:t>
            </a:r>
            <a:r>
              <a:rPr lang="en-US" altLang="zh-CN" dirty="0" err="1" smtClean="0"/>
              <a:t>emploee</a:t>
            </a:r>
            <a:r>
              <a:rPr lang="zh-CN" altLang="en-US" dirty="0" smtClean="0"/>
              <a:t>可以是</a:t>
            </a:r>
            <a:endParaRPr lang="zh-CN" altLang="en-US" dirty="0" smtClean="0"/>
          </a:p>
          <a:p>
            <a:pPr lvl="1">
              <a:lnSpc>
                <a:spcPct val="150000"/>
              </a:lnSpc>
            </a:pPr>
            <a:r>
              <a:rPr lang="zh-CN" altLang="en-US" dirty="0" smtClean="0"/>
              <a:t>一名</a:t>
            </a:r>
            <a:r>
              <a:rPr lang="en-US" altLang="zh-CN" i="1" dirty="0" err="1" smtClean="0"/>
              <a:t>permanent_employee</a:t>
            </a:r>
            <a:r>
              <a:rPr lang="en-US" altLang="zh-CN" i="1" dirty="0" smtClean="0"/>
              <a:t> </a:t>
            </a:r>
            <a:r>
              <a:rPr lang="zh-CN" altLang="en-US" dirty="0" smtClean="0"/>
              <a:t>或 </a:t>
            </a:r>
            <a:r>
              <a:rPr lang="en-US" altLang="zh-CN" i="1" dirty="0" err="1" smtClean="0"/>
              <a:t>temporary_employee</a:t>
            </a:r>
            <a:r>
              <a:rPr lang="en-US" altLang="zh-CN" dirty="0" smtClean="0"/>
              <a:t>, </a:t>
            </a:r>
            <a:endParaRPr lang="en-US" altLang="zh-CN" dirty="0" smtClean="0"/>
          </a:p>
          <a:p>
            <a:pPr lvl="1">
              <a:lnSpc>
                <a:spcPct val="150000"/>
              </a:lnSpc>
            </a:pPr>
            <a:r>
              <a:rPr lang="zh-CN" altLang="en-US" dirty="0" smtClean="0"/>
              <a:t>一名 </a:t>
            </a:r>
            <a:r>
              <a:rPr lang="en-US" altLang="zh-CN" i="1" dirty="0" smtClean="0"/>
              <a:t>instructor</a:t>
            </a:r>
            <a:r>
              <a:rPr lang="en-US" altLang="zh-CN" dirty="0" smtClean="0"/>
              <a:t> </a:t>
            </a:r>
            <a:r>
              <a:rPr lang="zh-CN" altLang="en-US" dirty="0" smtClean="0"/>
              <a:t>或 </a:t>
            </a:r>
            <a:r>
              <a:rPr lang="en-US" altLang="zh-CN" i="1" dirty="0" smtClean="0"/>
              <a:t>secretary</a:t>
            </a:r>
            <a:endParaRPr lang="en-US" altLang="zh-CN" i="1" dirty="0" smtClean="0"/>
          </a:p>
          <a:p>
            <a:pPr>
              <a:lnSpc>
                <a:spcPct val="150000"/>
              </a:lnSpc>
            </a:pPr>
            <a:r>
              <a:rPr lang="zh-CN" altLang="en-US" b="1" dirty="0" smtClean="0">
                <a:solidFill>
                  <a:srgbClr val="000099"/>
                </a:solidFill>
              </a:rPr>
              <a:t>特化关系还可能形成超类</a:t>
            </a:r>
            <a:r>
              <a:rPr lang="en-US" altLang="zh-CN" b="1" dirty="0" smtClean="0">
                <a:solidFill>
                  <a:srgbClr val="000099"/>
                </a:solidFill>
              </a:rPr>
              <a:t> – </a:t>
            </a:r>
            <a:r>
              <a:rPr lang="zh-CN" altLang="en-US" b="1" dirty="0" smtClean="0">
                <a:solidFill>
                  <a:srgbClr val="000099"/>
                </a:solidFill>
              </a:rPr>
              <a:t>子类</a:t>
            </a:r>
            <a:r>
              <a:rPr lang="en-US" altLang="zh-CN" b="1" dirty="0" smtClean="0"/>
              <a:t> </a:t>
            </a:r>
            <a:r>
              <a:rPr lang="zh-CN" altLang="en-US" dirty="0" smtClean="0"/>
              <a:t>联系</a:t>
            </a:r>
            <a:endParaRPr lang="en-US" altLang="zh-CN"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zh-CN" altLang="en-US" i="1" dirty="0" smtClean="0">
                <a:effectLst>
                  <a:outerShdw blurRad="38100" dist="38100" dir="2700000" algn="tl">
                    <a:srgbClr val="C0C0C0"/>
                  </a:outerShdw>
                </a:effectLst>
                <a:latin typeface="宋体" panose="02010600030101010101" pitchFamily="2" charset="-122"/>
                <a:ea typeface="宋体" panose="02010600030101010101" pitchFamily="2" charset="-122"/>
              </a:rPr>
              <a:t>实体集</a:t>
            </a:r>
            <a:r>
              <a:rPr lang="en-US" altLang="zh-CN" i="1" dirty="0" smtClean="0">
                <a:effectLst>
                  <a:outerShdw blurRad="38100" dist="38100" dir="2700000" algn="tl">
                    <a:srgbClr val="C0C0C0"/>
                  </a:outerShdw>
                </a:effectLst>
                <a:latin typeface="宋体" panose="02010600030101010101" pitchFamily="2" charset="-122"/>
                <a:ea typeface="宋体" panose="02010600030101010101" pitchFamily="2" charset="-122"/>
              </a:rPr>
              <a:t>instructor </a:t>
            </a:r>
            <a:r>
              <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rPr>
              <a:t>and </a:t>
            </a:r>
            <a:r>
              <a:rPr lang="en-US" altLang="zh-CN" i="1" dirty="0" smtClean="0">
                <a:effectLst>
                  <a:outerShdw blurRad="38100" dist="38100" dir="2700000" algn="tl">
                    <a:srgbClr val="C0C0C0"/>
                  </a:outerShdw>
                </a:effectLst>
                <a:latin typeface="宋体" panose="02010600030101010101" pitchFamily="2" charset="-122"/>
                <a:ea typeface="宋体" panose="02010600030101010101" pitchFamily="2" charset="-122"/>
              </a:rPr>
              <a:t>student</a:t>
            </a:r>
            <a:endPar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6387" name="Text Box 3"/>
          <p:cNvSpPr txBox="1">
            <a:spLocks noChangeArrowheads="1"/>
          </p:cNvSpPr>
          <p:nvPr/>
        </p:nvSpPr>
        <p:spPr bwMode="auto">
          <a:xfrm>
            <a:off x="1192213" y="1751013"/>
            <a:ext cx="7381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400">
                <a:latin typeface="Arial" panose="020B0604020202020204" pitchFamily="34" charset="0"/>
                <a:ea typeface="MS PGothic" panose="020B0600070205080204" pitchFamily="34" charset="-128"/>
                <a:cs typeface="Arial" panose="020B0604020202020204" pitchFamily="34" charset="0"/>
              </a:rPr>
              <a:t>instructor_ID  instructor_name                                    student-ID   student_name</a:t>
            </a:r>
            <a:endParaRPr kumimoji="0" lang="en-US" altLang="zh-CN" sz="1400">
              <a:latin typeface="Arial" panose="020B0604020202020204" pitchFamily="34" charset="0"/>
              <a:ea typeface="MS PGothic" panose="020B0600070205080204" pitchFamily="34" charset="-128"/>
              <a:cs typeface="Arial" panose="020B0604020202020204" pitchFamily="34" charset="0"/>
            </a:endParaRPr>
          </a:p>
        </p:txBody>
      </p:sp>
      <p:pic>
        <p:nvPicPr>
          <p:cNvPr id="1638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8738" y="2111375"/>
            <a:ext cx="6354762"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a:xfrm>
            <a:off x="898525" y="171450"/>
            <a:ext cx="8077200" cy="742950"/>
          </a:xfrm>
        </p:spPr>
        <p:txBody>
          <a:bodyPr/>
          <a:lstStyle/>
          <a:p>
            <a:pPr>
              <a:defRPr/>
            </a:pPr>
            <a:r>
              <a:rPr lang="zh-CN" altLang="en-US" dirty="0" smtClean="0">
                <a:effectLst>
                  <a:outerShdw blurRad="38100" dist="38100" dir="2700000" algn="tl">
                    <a:srgbClr val="C0C0C0"/>
                  </a:outerShdw>
                </a:effectLst>
                <a:latin typeface="宋体" panose="02010600030101010101" pitchFamily="2" charset="-122"/>
                <a:ea typeface="宋体" panose="02010600030101010101" pitchFamily="2" charset="-122"/>
              </a:rPr>
              <a:t>特化</a:t>
            </a:r>
            <a:r>
              <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dirty="0" smtClean="0">
                <a:effectLst>
                  <a:outerShdw blurRad="38100" dist="38100" dir="2700000" algn="tl">
                    <a:srgbClr val="C0C0C0"/>
                  </a:outerShdw>
                </a:effectLst>
                <a:latin typeface="宋体" panose="02010600030101010101" pitchFamily="2" charset="-122"/>
                <a:ea typeface="宋体" panose="02010600030101010101" pitchFamily="2" charset="-122"/>
              </a:rPr>
              <a:t>概化上的约束</a:t>
            </a:r>
            <a:endPar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37219" name="Rectangle 3"/>
          <p:cNvSpPr>
            <a:spLocks noGrp="1" noChangeArrowheads="1"/>
          </p:cNvSpPr>
          <p:nvPr>
            <p:ph type="body" idx="1"/>
          </p:nvPr>
        </p:nvSpPr>
        <p:spPr>
          <a:xfrm>
            <a:off x="709613" y="1222375"/>
            <a:ext cx="8040687" cy="4919663"/>
          </a:xfrm>
        </p:spPr>
        <p:txBody>
          <a:bodyPr/>
          <a:lstStyle/>
          <a:p>
            <a:r>
              <a:rPr lang="zh-CN" altLang="en-US" dirty="0" smtClean="0"/>
              <a:t>实体可以是给定低层次实体集成员的约束</a:t>
            </a:r>
            <a:endParaRPr lang="zh-CN" altLang="en-US" dirty="0" smtClean="0"/>
          </a:p>
          <a:p>
            <a:pPr lvl="1"/>
            <a:r>
              <a:rPr lang="zh-CN" altLang="en-US" dirty="0" smtClean="0"/>
              <a:t>条件定义的</a:t>
            </a:r>
            <a:endParaRPr lang="en-US" altLang="zh-CN" dirty="0" smtClean="0"/>
          </a:p>
          <a:p>
            <a:pPr lvl="2"/>
            <a:r>
              <a:rPr lang="zh-CN" altLang="en-US" dirty="0" smtClean="0"/>
              <a:t>例如</a:t>
            </a:r>
            <a:r>
              <a:rPr lang="en-US" altLang="zh-CN" dirty="0" smtClean="0"/>
              <a:t>: 65</a:t>
            </a:r>
            <a:r>
              <a:rPr lang="zh-CN" altLang="en-US" dirty="0" smtClean="0"/>
              <a:t>岁以上的所有顾客在</a:t>
            </a:r>
            <a:r>
              <a:rPr lang="en-US" altLang="zh-CN" i="1" dirty="0" smtClean="0"/>
              <a:t>senior-citizen </a:t>
            </a:r>
            <a:r>
              <a:rPr lang="en-US" altLang="zh-CN" dirty="0" smtClean="0"/>
              <a:t>entity </a:t>
            </a:r>
            <a:r>
              <a:rPr lang="zh-CN" altLang="en-US" dirty="0" smtClean="0"/>
              <a:t>集合中</a:t>
            </a:r>
            <a:r>
              <a:rPr lang="en-US" altLang="zh-CN" dirty="0" smtClean="0"/>
              <a:t>; </a:t>
            </a:r>
            <a:r>
              <a:rPr lang="en-US" altLang="zh-CN" i="1" dirty="0" smtClean="0"/>
              <a:t>senior-citizen</a:t>
            </a:r>
            <a:r>
              <a:rPr lang="en-US" altLang="zh-CN" dirty="0" smtClean="0"/>
              <a:t> ISA  </a:t>
            </a:r>
            <a:r>
              <a:rPr lang="en-US" altLang="zh-CN" i="1" dirty="0" smtClean="0"/>
              <a:t>person</a:t>
            </a:r>
            <a:r>
              <a:rPr lang="en-US" altLang="zh-CN" dirty="0" smtClean="0"/>
              <a:t>.</a:t>
            </a:r>
            <a:endParaRPr lang="en-US" altLang="zh-CN" dirty="0" smtClean="0"/>
          </a:p>
          <a:p>
            <a:pPr lvl="1"/>
            <a:r>
              <a:rPr lang="zh-CN" altLang="en-US" dirty="0" smtClean="0"/>
              <a:t>用户定义的</a:t>
            </a:r>
            <a:endParaRPr lang="en-US" altLang="zh-CN" dirty="0" smtClean="0"/>
          </a:p>
          <a:p>
            <a:r>
              <a:rPr lang="zh-CN" altLang="en-US" dirty="0" smtClean="0"/>
              <a:t>另一类约束涉及在一个概化中一个实体是否可以属于多个低层实体集</a:t>
            </a:r>
            <a:r>
              <a:rPr lang="en-US" altLang="zh-CN" dirty="0" smtClean="0"/>
              <a:t>.</a:t>
            </a:r>
            <a:endParaRPr lang="en-US" altLang="zh-CN" dirty="0" smtClean="0"/>
          </a:p>
          <a:p>
            <a:pPr lvl="1"/>
            <a:r>
              <a:rPr lang="zh-CN" altLang="en-US" b="1" dirty="0" smtClean="0">
                <a:solidFill>
                  <a:srgbClr val="000099"/>
                </a:solidFill>
              </a:rPr>
              <a:t>不相交（</a:t>
            </a:r>
            <a:r>
              <a:rPr lang="en-US" altLang="zh-CN" b="1" dirty="0" smtClean="0">
                <a:solidFill>
                  <a:srgbClr val="000099"/>
                </a:solidFill>
              </a:rPr>
              <a:t>Disjoint</a:t>
            </a:r>
            <a:r>
              <a:rPr lang="zh-CN" altLang="en-US" b="1" dirty="0" smtClean="0">
                <a:solidFill>
                  <a:srgbClr val="000099"/>
                </a:solidFill>
              </a:rPr>
              <a:t>）</a:t>
            </a:r>
            <a:endParaRPr lang="en-US" altLang="zh-CN" b="1" dirty="0" smtClean="0">
              <a:solidFill>
                <a:srgbClr val="000099"/>
              </a:solidFill>
            </a:endParaRPr>
          </a:p>
          <a:p>
            <a:pPr lvl="2"/>
            <a:r>
              <a:rPr lang="zh-CN" altLang="en-US" dirty="0" smtClean="0"/>
              <a:t>不相交约束要求一个实体至多属于一个地层实体集。</a:t>
            </a:r>
            <a:endParaRPr lang="en-US" altLang="zh-CN" dirty="0" smtClean="0"/>
          </a:p>
          <a:p>
            <a:pPr lvl="2"/>
            <a:r>
              <a:rPr lang="en-US" altLang="zh-CN" dirty="0" smtClean="0"/>
              <a:t>Noted </a:t>
            </a:r>
            <a:r>
              <a:rPr lang="zh-CN" altLang="en-US" dirty="0" smtClean="0"/>
              <a:t>：在</a:t>
            </a:r>
            <a:r>
              <a:rPr lang="en-US" altLang="zh-CN" dirty="0" smtClean="0"/>
              <a:t>E-R</a:t>
            </a:r>
            <a:r>
              <a:rPr lang="zh-CN" altLang="en-US" dirty="0" smtClean="0"/>
              <a:t>图中，通过连接在同一个矩形上的多个低层次实体集表示</a:t>
            </a:r>
            <a:endParaRPr lang="zh-CN" altLang="en-US" dirty="0" smtClean="0">
              <a:solidFill>
                <a:schemeClr val="tx2"/>
              </a:solidFill>
            </a:endParaRPr>
          </a:p>
          <a:p>
            <a:pPr lvl="1"/>
            <a:r>
              <a:rPr lang="zh-CN" altLang="en-US" b="1" dirty="0" smtClean="0">
                <a:solidFill>
                  <a:srgbClr val="000099"/>
                </a:solidFill>
              </a:rPr>
              <a:t>重叠（</a:t>
            </a:r>
            <a:r>
              <a:rPr lang="en-US" altLang="zh-CN" b="1" dirty="0" smtClean="0">
                <a:solidFill>
                  <a:srgbClr val="000099"/>
                </a:solidFill>
              </a:rPr>
              <a:t>Overlapping</a:t>
            </a:r>
            <a:r>
              <a:rPr lang="zh-CN" altLang="en-US" b="1" dirty="0" smtClean="0">
                <a:solidFill>
                  <a:srgbClr val="000099"/>
                </a:solidFill>
              </a:rPr>
              <a:t>）</a:t>
            </a:r>
            <a:endParaRPr lang="en-US" altLang="zh-CN" b="1" dirty="0" smtClean="0">
              <a:solidFill>
                <a:srgbClr val="000099"/>
              </a:solidFill>
            </a:endParaRPr>
          </a:p>
          <a:p>
            <a:pPr lvl="2"/>
            <a:r>
              <a:rPr lang="zh-CN" altLang="en-US" dirty="0" smtClean="0"/>
              <a:t>同一个实体可以同时属于同一个概化中的多个低层实体集</a:t>
            </a:r>
            <a:endParaRPr lang="en-US" altLang="zh-CN" dirty="0" smtClean="0">
              <a:solidFill>
                <a:schemeClr val="tx2"/>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855663" y="130175"/>
            <a:ext cx="8077200" cy="833438"/>
          </a:xfrm>
        </p:spPr>
        <p:txBody>
          <a:bodyPr/>
          <a:lstStyle/>
          <a:p>
            <a:pPr>
              <a:defRPr/>
            </a:pPr>
            <a:r>
              <a:rPr lang="zh-CN" altLang="en-US" dirty="0" smtClean="0">
                <a:effectLst>
                  <a:outerShdw blurRad="38100" dist="38100" dir="2700000" algn="tl">
                    <a:srgbClr val="C0C0C0"/>
                  </a:outerShdw>
                </a:effectLst>
                <a:latin typeface="宋体" panose="02010600030101010101" pitchFamily="2" charset="-122"/>
                <a:ea typeface="宋体" panose="02010600030101010101" pitchFamily="2" charset="-122"/>
              </a:rPr>
              <a:t>特化</a:t>
            </a:r>
            <a:r>
              <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dirty="0" smtClean="0">
                <a:effectLst>
                  <a:outerShdw blurRad="38100" dist="38100" dir="2700000" algn="tl">
                    <a:srgbClr val="C0C0C0"/>
                  </a:outerShdw>
                </a:effectLst>
                <a:latin typeface="宋体" panose="02010600030101010101" pitchFamily="2" charset="-122"/>
                <a:ea typeface="宋体" panose="02010600030101010101" pitchFamily="2" charset="-122"/>
              </a:rPr>
              <a:t>概化上的约束（续）</a:t>
            </a:r>
            <a:endPar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39267" name="Rectangle 3"/>
          <p:cNvSpPr>
            <a:spLocks noGrp="1" noChangeArrowheads="1"/>
          </p:cNvSpPr>
          <p:nvPr>
            <p:ph type="body" idx="1"/>
          </p:nvPr>
        </p:nvSpPr>
        <p:spPr>
          <a:xfrm>
            <a:off x="814388" y="1341438"/>
            <a:ext cx="7364412" cy="2619375"/>
          </a:xfrm>
        </p:spPr>
        <p:txBody>
          <a:bodyPr/>
          <a:lstStyle/>
          <a:p>
            <a:pPr>
              <a:lnSpc>
                <a:spcPct val="150000"/>
              </a:lnSpc>
            </a:pPr>
            <a:r>
              <a:rPr lang="zh-CN" altLang="en-US" b="1" dirty="0" smtClean="0">
                <a:solidFill>
                  <a:srgbClr val="000099"/>
                </a:solidFill>
              </a:rPr>
              <a:t>完全性约束</a:t>
            </a:r>
            <a:r>
              <a:rPr lang="en-US" altLang="zh-CN" dirty="0" smtClean="0"/>
              <a:t>– </a:t>
            </a:r>
            <a:r>
              <a:rPr lang="zh-CN" altLang="en-US" dirty="0" smtClean="0"/>
              <a:t>定义高层实体集中的一个实体是否必须至少属于该概化</a:t>
            </a:r>
            <a:r>
              <a:rPr lang="en-US" altLang="zh-CN" dirty="0" smtClean="0"/>
              <a:t>/</a:t>
            </a:r>
            <a:r>
              <a:rPr lang="zh-CN" altLang="en-US" dirty="0" smtClean="0"/>
              <a:t>特化的一个低层实体集</a:t>
            </a:r>
            <a:r>
              <a:rPr lang="en-US" altLang="zh-CN" dirty="0" smtClean="0"/>
              <a:t>.</a:t>
            </a:r>
            <a:endParaRPr lang="en-US" altLang="zh-CN" dirty="0" smtClean="0"/>
          </a:p>
          <a:p>
            <a:pPr lvl="1"/>
            <a:r>
              <a:rPr lang="zh-CN" altLang="en-US" b="1" dirty="0" smtClean="0">
                <a:solidFill>
                  <a:srgbClr val="000099"/>
                </a:solidFill>
              </a:rPr>
              <a:t>全部概化</a:t>
            </a:r>
            <a:r>
              <a:rPr lang="en-US" altLang="zh-CN" dirty="0" smtClean="0"/>
              <a:t>: </a:t>
            </a:r>
            <a:r>
              <a:rPr lang="zh-CN" altLang="en-US" dirty="0" smtClean="0"/>
              <a:t>每个高层实体必须属于一个低层实体集。</a:t>
            </a:r>
            <a:endParaRPr lang="en-US" altLang="zh-CN" dirty="0" smtClean="0"/>
          </a:p>
          <a:p>
            <a:pPr lvl="1"/>
            <a:r>
              <a:rPr lang="zh-CN" altLang="en-US" b="1" dirty="0" smtClean="0">
                <a:solidFill>
                  <a:srgbClr val="000099"/>
                </a:solidFill>
              </a:rPr>
              <a:t>部分概化</a:t>
            </a:r>
            <a:r>
              <a:rPr lang="en-US" altLang="zh-CN" dirty="0" smtClean="0"/>
              <a:t>: </a:t>
            </a:r>
            <a:r>
              <a:rPr lang="zh-CN" altLang="en-US" dirty="0" smtClean="0"/>
              <a:t>允许一些高层实体不属于任何低层实体集。</a:t>
            </a:r>
            <a:endParaRPr lang="en-US" altLang="zh-CN" dirty="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1209675" y="52388"/>
            <a:ext cx="6726238" cy="622300"/>
          </a:xfrm>
        </p:spPr>
        <p:txBody>
          <a:bodyPr/>
          <a:lstStyle/>
          <a:p>
            <a:pPr>
              <a:defRPr/>
            </a:pPr>
            <a:r>
              <a:rPr lang="zh-CN" altLang="en-US" dirty="0" smtClean="0">
                <a:effectLst>
                  <a:outerShdw blurRad="38100" dist="38100" dir="2700000" algn="tl">
                    <a:srgbClr val="C0C0C0"/>
                  </a:outerShdw>
                </a:effectLst>
                <a:latin typeface="宋体" panose="02010600030101010101" pitchFamily="2" charset="-122"/>
                <a:ea typeface="宋体" panose="02010600030101010101" pitchFamily="2" charset="-122"/>
              </a:rPr>
              <a:t>聚集</a:t>
            </a:r>
            <a:endPar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41315" name="Rectangle 3"/>
          <p:cNvSpPr>
            <a:spLocks noChangeArrowheads="1"/>
          </p:cNvSpPr>
          <p:nvPr/>
        </p:nvSpPr>
        <p:spPr bwMode="auto">
          <a:xfrm>
            <a:off x="855663" y="1222375"/>
            <a:ext cx="79851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50000"/>
              </a:spcBef>
            </a:pPr>
            <a:r>
              <a:rPr lang="en-US" altLang="zh-CN" sz="1800">
                <a:latin typeface="Helvetica" panose="020B0604020202020204" pitchFamily="34" charset="0"/>
                <a:ea typeface="MS PGothic" panose="020B0600070205080204" pitchFamily="34" charset="-128"/>
              </a:rPr>
              <a:t> </a:t>
            </a:r>
            <a:r>
              <a:rPr lang="zh-CN" altLang="en-US" sz="1800">
                <a:latin typeface="Helvetica" panose="020B0604020202020204" pitchFamily="34" charset="0"/>
                <a:ea typeface="MS PGothic" panose="020B0600070205080204" pitchFamily="34" charset="-128"/>
              </a:rPr>
              <a:t>考虑三元关系 </a:t>
            </a:r>
            <a:r>
              <a:rPr lang="en-US" altLang="zh-CN" sz="1800" i="1">
                <a:latin typeface="Helvetica" panose="020B0604020202020204" pitchFamily="34" charset="0"/>
                <a:ea typeface="MS PGothic" panose="020B0600070205080204" pitchFamily="34" charset="-128"/>
              </a:rPr>
              <a:t>proj_guide</a:t>
            </a:r>
            <a:endParaRPr lang="en-US" altLang="zh-CN" sz="1800">
              <a:latin typeface="Helvetica" panose="020B0604020202020204" pitchFamily="34" charset="0"/>
              <a:ea typeface="MS PGothic" panose="020B0600070205080204" pitchFamily="34" charset="-128"/>
            </a:endParaRPr>
          </a:p>
          <a:p>
            <a:pPr>
              <a:spcBef>
                <a:spcPct val="50000"/>
              </a:spcBef>
            </a:pPr>
            <a:r>
              <a:rPr lang="en-US" altLang="zh-CN" sz="1800">
                <a:latin typeface="Helvetica" panose="020B0604020202020204" pitchFamily="34" charset="0"/>
                <a:ea typeface="MS PGothic" panose="020B0600070205080204" pitchFamily="34" charset="-128"/>
              </a:rPr>
              <a:t> </a:t>
            </a:r>
            <a:r>
              <a:rPr lang="zh-CN" altLang="en-US" sz="1800">
                <a:latin typeface="Helvetica" panose="020B0604020202020204" pitchFamily="34" charset="0"/>
                <a:ea typeface="MS PGothic" panose="020B0600070205080204" pitchFamily="34" charset="-128"/>
              </a:rPr>
              <a:t>假设每位在项目上指导学生的教师需要记录月评估报告</a:t>
            </a:r>
            <a:endParaRPr lang="en-US" altLang="zh-CN" sz="1800">
              <a:latin typeface="Helvetica" panose="020B0604020202020204" pitchFamily="34" charset="0"/>
              <a:ea typeface="MS PGothic" panose="020B0600070205080204" pitchFamily="34" charset="-128"/>
            </a:endParaRPr>
          </a:p>
        </p:txBody>
      </p:sp>
      <p:pic>
        <p:nvPicPr>
          <p:cNvPr id="141316" name="Picture 4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7850" y="2246313"/>
            <a:ext cx="5202238"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聚集 </a:t>
            </a:r>
            <a:r>
              <a:rPr lang="en-US" altLang="zh-CN" smtClean="0">
                <a:latin typeface="宋体" panose="02010600030101010101" pitchFamily="2" charset="-122"/>
                <a:ea typeface="宋体" panose="02010600030101010101" pitchFamily="2" charset="-122"/>
              </a:rPr>
              <a:t>(</a:t>
            </a:r>
            <a:r>
              <a:rPr lang="zh-CN" altLang="en-US" smtClean="0">
                <a:latin typeface="宋体" panose="02010600030101010101" pitchFamily="2" charset="-122"/>
                <a:ea typeface="宋体" panose="02010600030101010101" pitchFamily="2" charset="-122"/>
              </a:rPr>
              <a:t>续</a:t>
            </a:r>
            <a:r>
              <a:rPr lang="en-US" altLang="zh-CN"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p:txBody>
      </p:sp>
      <p:sp>
        <p:nvSpPr>
          <p:cNvPr id="143363" name="Rectangle 3"/>
          <p:cNvSpPr>
            <a:spLocks noGrp="1" noChangeArrowheads="1"/>
          </p:cNvSpPr>
          <p:nvPr>
            <p:ph type="body" idx="1"/>
          </p:nvPr>
        </p:nvSpPr>
        <p:spPr>
          <a:xfrm>
            <a:off x="855663" y="1222375"/>
            <a:ext cx="7499350" cy="5226050"/>
          </a:xfrm>
        </p:spPr>
        <p:txBody>
          <a:bodyPr/>
          <a:lstStyle/>
          <a:p>
            <a:pPr>
              <a:lnSpc>
                <a:spcPct val="150000"/>
              </a:lnSpc>
            </a:pPr>
            <a:r>
              <a:rPr lang="zh-CN" altLang="en-US" dirty="0" smtClean="0"/>
              <a:t>联系集 </a:t>
            </a:r>
            <a:r>
              <a:rPr lang="en-US" altLang="zh-CN" i="1" dirty="0" err="1" smtClean="0"/>
              <a:t>eval_for</a:t>
            </a:r>
            <a:r>
              <a:rPr lang="en-US" altLang="zh-CN" i="1" dirty="0" smtClean="0"/>
              <a:t> </a:t>
            </a:r>
            <a:r>
              <a:rPr lang="zh-CN" altLang="en-US" dirty="0" smtClean="0"/>
              <a:t>和 </a:t>
            </a:r>
            <a:r>
              <a:rPr lang="en-US" altLang="zh-CN" i="1" dirty="0" err="1" smtClean="0"/>
              <a:t>proj_guide</a:t>
            </a:r>
            <a:r>
              <a:rPr lang="en-US" altLang="zh-CN" dirty="0" smtClean="0"/>
              <a:t> </a:t>
            </a:r>
            <a:r>
              <a:rPr lang="zh-CN" altLang="en-US" dirty="0" smtClean="0"/>
              <a:t>代表重叠信息</a:t>
            </a:r>
            <a:endParaRPr lang="zh-CN" altLang="en-US" dirty="0" smtClean="0"/>
          </a:p>
          <a:p>
            <a:pPr lvl="1">
              <a:lnSpc>
                <a:spcPct val="150000"/>
              </a:lnSpc>
            </a:pPr>
            <a:r>
              <a:rPr lang="zh-CN" altLang="en-US" dirty="0" smtClean="0"/>
              <a:t>每个 </a:t>
            </a:r>
            <a:r>
              <a:rPr lang="en-US" altLang="zh-CN" i="1" dirty="0" err="1" smtClean="0"/>
              <a:t>eval_for</a:t>
            </a:r>
            <a:r>
              <a:rPr lang="en-US" altLang="zh-CN" dirty="0" smtClean="0"/>
              <a:t> </a:t>
            </a:r>
            <a:r>
              <a:rPr lang="zh-CN" altLang="en-US" dirty="0" smtClean="0"/>
              <a:t>关系和一个</a:t>
            </a:r>
            <a:r>
              <a:rPr lang="en-US" altLang="zh-CN" i="1" dirty="0" err="1" smtClean="0"/>
              <a:t>proj_guide</a:t>
            </a:r>
            <a:r>
              <a:rPr lang="zh-CN" altLang="en-US" dirty="0" smtClean="0"/>
              <a:t>关系相关</a:t>
            </a:r>
            <a:endParaRPr lang="zh-CN" altLang="en-US" dirty="0" smtClean="0"/>
          </a:p>
          <a:p>
            <a:pPr lvl="1">
              <a:lnSpc>
                <a:spcPct val="150000"/>
              </a:lnSpc>
            </a:pPr>
            <a:r>
              <a:rPr lang="zh-CN" altLang="en-US" dirty="0" smtClean="0"/>
              <a:t>然而，一些</a:t>
            </a:r>
            <a:r>
              <a:rPr lang="en-US" altLang="zh-CN" dirty="0" err="1" smtClean="0"/>
              <a:t>proj_guide</a:t>
            </a:r>
            <a:r>
              <a:rPr lang="zh-CN" altLang="en-US" dirty="0" smtClean="0"/>
              <a:t>可能不和任何</a:t>
            </a:r>
            <a:r>
              <a:rPr lang="en-US" altLang="zh-CN" dirty="0" err="1" smtClean="0"/>
              <a:t>eval_for</a:t>
            </a:r>
            <a:r>
              <a:rPr lang="zh-CN" altLang="en-US" dirty="0" smtClean="0"/>
              <a:t>相关</a:t>
            </a:r>
            <a:endParaRPr lang="zh-CN" altLang="en-US" dirty="0" smtClean="0"/>
          </a:p>
          <a:p>
            <a:pPr lvl="2">
              <a:lnSpc>
                <a:spcPct val="150000"/>
              </a:lnSpc>
            </a:pPr>
            <a:r>
              <a:rPr lang="zh-CN" altLang="en-US" dirty="0" smtClean="0"/>
              <a:t>所以不能减掉 </a:t>
            </a:r>
            <a:r>
              <a:rPr lang="en-US" altLang="zh-CN" i="1" dirty="0" err="1" smtClean="0"/>
              <a:t>proj_guide</a:t>
            </a:r>
            <a:r>
              <a:rPr lang="en-US" altLang="zh-CN" dirty="0" smtClean="0"/>
              <a:t> </a:t>
            </a:r>
            <a:r>
              <a:rPr lang="zh-CN" altLang="en-US" dirty="0" smtClean="0"/>
              <a:t>关系</a:t>
            </a:r>
            <a:endParaRPr lang="zh-CN" altLang="en-US" dirty="0" smtClean="0"/>
          </a:p>
          <a:p>
            <a:pPr>
              <a:lnSpc>
                <a:spcPct val="150000"/>
              </a:lnSpc>
            </a:pPr>
            <a:r>
              <a:rPr lang="zh-CN" altLang="en-US" dirty="0" smtClean="0"/>
              <a:t>通过聚集来减少冗余</a:t>
            </a:r>
            <a:endParaRPr lang="en-US" altLang="zh-CN" dirty="0" smtClean="0"/>
          </a:p>
          <a:p>
            <a:pPr lvl="1">
              <a:lnSpc>
                <a:spcPct val="150000"/>
              </a:lnSpc>
            </a:pPr>
            <a:r>
              <a:rPr lang="zh-CN" altLang="en-US" dirty="0" smtClean="0"/>
              <a:t>将联系作为抽象实体</a:t>
            </a:r>
            <a:endParaRPr lang="zh-CN" altLang="en-US" dirty="0" smtClean="0"/>
          </a:p>
          <a:p>
            <a:pPr lvl="1">
              <a:lnSpc>
                <a:spcPct val="150000"/>
              </a:lnSpc>
            </a:pPr>
            <a:r>
              <a:rPr lang="zh-CN" altLang="en-US" dirty="0"/>
              <a:t>允许联系间存在</a:t>
            </a:r>
            <a:r>
              <a:rPr lang="zh-CN" altLang="en-US" dirty="0" smtClean="0"/>
              <a:t>联系</a:t>
            </a:r>
            <a:endParaRPr lang="en-US" altLang="zh-CN" dirty="0" smtClean="0"/>
          </a:p>
          <a:p>
            <a:pPr lvl="1">
              <a:lnSpc>
                <a:spcPct val="150000"/>
              </a:lnSpc>
            </a:pPr>
            <a:r>
              <a:rPr lang="zh-CN" altLang="en-US" dirty="0" smtClean="0"/>
              <a:t>将</a:t>
            </a:r>
            <a:r>
              <a:rPr lang="zh-CN" altLang="en-US" dirty="0"/>
              <a:t>联系抽象</a:t>
            </a:r>
            <a:r>
              <a:rPr lang="zh-CN" altLang="en-US" dirty="0" smtClean="0"/>
              <a:t>用于新实体</a:t>
            </a:r>
            <a:endParaRPr lang="zh-CN" altLang="en-US"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idx="4294967295"/>
          </p:nvPr>
        </p:nvSpPr>
        <p:spPr/>
        <p:txBody>
          <a:bodyPr/>
          <a:lstStyle/>
          <a:p>
            <a:r>
              <a:rPr lang="zh-CN" altLang="en-US" smtClean="0">
                <a:latin typeface="宋体" panose="02010600030101010101" pitchFamily="2" charset="-122"/>
                <a:ea typeface="宋体" panose="02010600030101010101" pitchFamily="2" charset="-122"/>
              </a:rPr>
              <a:t>聚集 </a:t>
            </a:r>
            <a:r>
              <a:rPr lang="en-US" altLang="zh-CN" smtClean="0">
                <a:latin typeface="宋体" panose="02010600030101010101" pitchFamily="2" charset="-122"/>
                <a:ea typeface="宋体" panose="02010600030101010101" pitchFamily="2" charset="-122"/>
              </a:rPr>
              <a:t>(</a:t>
            </a:r>
            <a:r>
              <a:rPr lang="zh-CN" altLang="en-US" smtClean="0">
                <a:latin typeface="宋体" panose="02010600030101010101" pitchFamily="2" charset="-122"/>
                <a:ea typeface="宋体" panose="02010600030101010101" pitchFamily="2" charset="-122"/>
              </a:rPr>
              <a:t>续</a:t>
            </a:r>
            <a:r>
              <a:rPr lang="en-US" altLang="zh-CN"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p:txBody>
      </p:sp>
      <p:pic>
        <p:nvPicPr>
          <p:cNvPr id="145412" name="Picture 3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3554" y="1230086"/>
            <a:ext cx="6486634" cy="52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808038" y="506413"/>
            <a:ext cx="8077200" cy="609600"/>
          </a:xfrm>
        </p:spPr>
        <p:txBody>
          <a:bodyPr/>
          <a:lstStyle/>
          <a:p>
            <a:r>
              <a:rPr lang="zh-CN" altLang="en-US" smtClean="0">
                <a:latin typeface="宋体" panose="02010600030101010101" pitchFamily="2" charset="-122"/>
                <a:ea typeface="宋体" panose="02010600030101010101" pitchFamily="2" charset="-122"/>
              </a:rPr>
              <a:t>通过模式表示特化</a:t>
            </a:r>
            <a:endParaRPr lang="zh-CN" altLang="en-US" smtClean="0">
              <a:latin typeface="宋体" panose="02010600030101010101" pitchFamily="2" charset="-122"/>
              <a:ea typeface="宋体" panose="02010600030101010101" pitchFamily="2" charset="-122"/>
            </a:endParaRPr>
          </a:p>
        </p:txBody>
      </p:sp>
      <p:sp>
        <p:nvSpPr>
          <p:cNvPr id="147459" name="Rectangle 3"/>
          <p:cNvSpPr>
            <a:spLocks noGrp="1" noChangeArrowheads="1"/>
          </p:cNvSpPr>
          <p:nvPr>
            <p:ph type="body" idx="1"/>
          </p:nvPr>
        </p:nvSpPr>
        <p:spPr>
          <a:xfrm>
            <a:off x="814388" y="1370013"/>
            <a:ext cx="7831137" cy="4503737"/>
          </a:xfrm>
        </p:spPr>
        <p:txBody>
          <a:bodyPr/>
          <a:lstStyle/>
          <a:p>
            <a:pPr>
              <a:tabLst>
                <a:tab pos="346075" algn="l"/>
                <a:tab pos="1255395" algn="ctr"/>
                <a:tab pos="2452370" algn="l"/>
                <a:tab pos="3823970" algn="ctr"/>
              </a:tabLst>
            </a:pPr>
            <a:r>
              <a:rPr lang="en-US" altLang="zh-CN" dirty="0" smtClean="0"/>
              <a:t>Method 1: </a:t>
            </a:r>
            <a:endParaRPr lang="en-US" altLang="zh-CN" dirty="0" smtClean="0"/>
          </a:p>
          <a:p>
            <a:pPr lvl="1">
              <a:lnSpc>
                <a:spcPct val="150000"/>
              </a:lnSpc>
              <a:tabLst>
                <a:tab pos="346075" algn="l"/>
                <a:tab pos="1255395" algn="ctr"/>
                <a:tab pos="2452370" algn="l"/>
                <a:tab pos="3823970" algn="ctr"/>
              </a:tabLst>
            </a:pPr>
            <a:r>
              <a:rPr lang="zh-CN" altLang="en-US" dirty="0" smtClean="0"/>
              <a:t>为高层实体集创建一个模式 </a:t>
            </a:r>
            <a:endParaRPr lang="zh-CN" altLang="en-US" dirty="0" smtClean="0"/>
          </a:p>
          <a:p>
            <a:pPr lvl="1">
              <a:lnSpc>
                <a:spcPct val="150000"/>
              </a:lnSpc>
              <a:tabLst>
                <a:tab pos="346075" algn="l"/>
                <a:tab pos="1255395" algn="ctr"/>
                <a:tab pos="2452370" algn="l"/>
                <a:tab pos="3823970" algn="ctr"/>
              </a:tabLst>
            </a:pPr>
            <a:r>
              <a:rPr lang="zh-CN" altLang="en-US" dirty="0" smtClean="0"/>
              <a:t>为每个低层实体集创建一个模式，模式中的属性包括对应于低层实体集的每个属性，以及对应于高层实体集主码的每个属性。</a:t>
            </a:r>
            <a:br>
              <a:rPr lang="zh-CN" altLang="en-US" dirty="0" smtClean="0"/>
            </a:br>
            <a:br>
              <a:rPr lang="zh-CN" altLang="en-US" dirty="0" smtClean="0"/>
            </a:br>
            <a:r>
              <a:rPr lang="zh-CN" altLang="en-US" dirty="0" smtClean="0">
                <a:solidFill>
                  <a:srgbClr val="990000"/>
                </a:solidFill>
              </a:rPr>
              <a:t>       </a:t>
            </a:r>
            <a:r>
              <a:rPr lang="en-US" altLang="zh-CN" dirty="0" smtClean="0">
                <a:solidFill>
                  <a:srgbClr val="000099"/>
                </a:solidFill>
              </a:rPr>
              <a:t>schema</a:t>
            </a:r>
            <a:r>
              <a:rPr lang="en-US" altLang="zh-CN" dirty="0" smtClean="0"/>
              <a:t>	    </a:t>
            </a:r>
            <a:r>
              <a:rPr lang="en-US" altLang="zh-CN" dirty="0" smtClean="0">
                <a:solidFill>
                  <a:srgbClr val="000099"/>
                </a:solidFill>
              </a:rPr>
              <a:t>attributes</a:t>
            </a:r>
            <a:br>
              <a:rPr lang="en-US" altLang="zh-CN" dirty="0" smtClean="0">
                <a:solidFill>
                  <a:schemeClr val="hlink"/>
                </a:solidFill>
              </a:rPr>
            </a:br>
            <a:r>
              <a:rPr lang="en-US" altLang="zh-CN" dirty="0" smtClean="0">
                <a:solidFill>
                  <a:schemeClr val="hlink"/>
                </a:solidFill>
              </a:rPr>
              <a:t>     </a:t>
            </a:r>
            <a:r>
              <a:rPr lang="en-US" altLang="zh-CN" i="1" dirty="0" smtClean="0"/>
              <a:t>person	   ID, name, street, city  </a:t>
            </a:r>
            <a:br>
              <a:rPr lang="en-US" altLang="zh-CN" i="1" dirty="0" smtClean="0"/>
            </a:br>
            <a:r>
              <a:rPr lang="en-US" altLang="zh-CN" i="1" dirty="0" smtClean="0"/>
              <a:t>     student	   ID, </a:t>
            </a:r>
            <a:r>
              <a:rPr lang="en-US" altLang="zh-CN" i="1" dirty="0" err="1" smtClean="0"/>
              <a:t>tot_cred</a:t>
            </a:r>
            <a:br>
              <a:rPr lang="en-US" altLang="zh-CN" i="1" dirty="0" smtClean="0"/>
            </a:br>
            <a:r>
              <a:rPr lang="en-US" altLang="zh-CN" i="1" dirty="0" smtClean="0"/>
              <a:t>     employee	   ID, salary</a:t>
            </a:r>
            <a:endParaRPr lang="en-US" altLang="zh-CN" i="1" dirty="0" smtClean="0"/>
          </a:p>
          <a:p>
            <a:pPr lvl="1">
              <a:lnSpc>
                <a:spcPct val="150000"/>
              </a:lnSpc>
              <a:tabLst>
                <a:tab pos="346075" algn="l"/>
                <a:tab pos="1255395" algn="ctr"/>
                <a:tab pos="2452370" algn="l"/>
                <a:tab pos="3823970" algn="ctr"/>
              </a:tabLst>
            </a:pPr>
            <a:r>
              <a:rPr lang="en-US" altLang="zh-CN" dirty="0" smtClean="0"/>
              <a:t>Drawback:  </a:t>
            </a:r>
            <a:r>
              <a:rPr lang="zh-CN" altLang="en-US" dirty="0" smtClean="0"/>
              <a:t>获取和一个</a:t>
            </a:r>
            <a:r>
              <a:rPr lang="en-US" altLang="zh-CN" dirty="0" smtClean="0"/>
              <a:t>employee</a:t>
            </a:r>
            <a:r>
              <a:rPr lang="zh-CN" altLang="en-US" dirty="0" smtClean="0"/>
              <a:t>的信息需要访问两个关系：与低层关系模式有关的关系和与高层关系模式有关的关系</a:t>
            </a:r>
            <a:endParaRPr lang="zh-CN" altLang="en-US" dirty="0" smtClean="0"/>
          </a:p>
        </p:txBody>
      </p:sp>
      <p:sp>
        <p:nvSpPr>
          <p:cNvPr id="147460" name="Line 4"/>
          <p:cNvSpPr>
            <a:spLocks noChangeShapeType="1"/>
          </p:cNvSpPr>
          <p:nvPr/>
        </p:nvSpPr>
        <p:spPr bwMode="auto">
          <a:xfrm>
            <a:off x="2043339" y="3932464"/>
            <a:ext cx="3797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61" name="Line 5"/>
          <p:cNvSpPr>
            <a:spLocks noChangeShapeType="1"/>
          </p:cNvSpPr>
          <p:nvPr/>
        </p:nvSpPr>
        <p:spPr bwMode="auto">
          <a:xfrm>
            <a:off x="3478213" y="3581854"/>
            <a:ext cx="5216" cy="1563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855663" y="474663"/>
            <a:ext cx="8077200" cy="609600"/>
          </a:xfrm>
        </p:spPr>
        <p:txBody>
          <a:bodyPr/>
          <a:lstStyle/>
          <a:p>
            <a:pPr>
              <a:defRPr/>
            </a:pPr>
            <a:r>
              <a:rPr lang="zh-CN" altLang="en-US" dirty="0" smtClean="0">
                <a:latin typeface="宋体" panose="02010600030101010101" pitchFamily="2" charset="-122"/>
                <a:ea typeface="宋体" panose="02010600030101010101" pitchFamily="2" charset="-122"/>
              </a:rPr>
              <a:t>通过模式表示特化（续）</a:t>
            </a:r>
            <a:endPar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49507" name="Rectangle 3"/>
          <p:cNvSpPr>
            <a:spLocks noGrp="1" noChangeArrowheads="1"/>
          </p:cNvSpPr>
          <p:nvPr>
            <p:ph type="body" idx="1"/>
          </p:nvPr>
        </p:nvSpPr>
        <p:spPr>
          <a:xfrm>
            <a:off x="536575" y="1222375"/>
            <a:ext cx="8156575" cy="5156200"/>
          </a:xfrm>
        </p:spPr>
        <p:txBody>
          <a:bodyPr/>
          <a:lstStyle/>
          <a:p>
            <a:pPr>
              <a:tabLst>
                <a:tab pos="346075" algn="l"/>
                <a:tab pos="1255395" algn="ctr"/>
                <a:tab pos="2452370" algn="l"/>
                <a:tab pos="3823970" algn="ctr"/>
              </a:tabLst>
            </a:pPr>
            <a:r>
              <a:rPr lang="en-US" altLang="zh-CN" smtClean="0"/>
              <a:t>Method 2:  </a:t>
            </a:r>
            <a:endParaRPr lang="en-US" altLang="zh-CN" smtClean="0"/>
          </a:p>
          <a:p>
            <a:pPr lvl="1">
              <a:tabLst>
                <a:tab pos="346075" algn="l"/>
                <a:tab pos="1255395" algn="ctr"/>
                <a:tab pos="2452370" algn="l"/>
                <a:tab pos="3823970" algn="ctr"/>
              </a:tabLst>
            </a:pPr>
            <a:r>
              <a:rPr lang="zh-CN" altLang="en-US" smtClean="0"/>
              <a:t>利用低层实体集的每个属性和对应于高层实体集的每个熟悉创建模式</a:t>
            </a:r>
            <a:br>
              <a:rPr lang="zh-CN" altLang="en-US" smtClean="0"/>
            </a:br>
            <a:r>
              <a:rPr lang="zh-CN" altLang="en-US" smtClean="0"/>
              <a:t>      </a:t>
            </a:r>
            <a:r>
              <a:rPr lang="en-US" altLang="zh-CN" smtClean="0">
                <a:solidFill>
                  <a:srgbClr val="000099"/>
                </a:solidFill>
              </a:rPr>
              <a:t>schema</a:t>
            </a:r>
            <a:r>
              <a:rPr lang="en-US" altLang="zh-CN" smtClean="0">
                <a:solidFill>
                  <a:srgbClr val="990000"/>
                </a:solidFill>
              </a:rPr>
              <a:t> </a:t>
            </a:r>
            <a:r>
              <a:rPr lang="en-US" altLang="zh-CN" smtClean="0"/>
              <a:t>	        </a:t>
            </a:r>
            <a:r>
              <a:rPr lang="en-US" altLang="zh-CN" smtClean="0">
                <a:solidFill>
                  <a:srgbClr val="000099"/>
                </a:solidFill>
              </a:rPr>
              <a:t>attributes</a:t>
            </a:r>
            <a:br>
              <a:rPr lang="en-US" altLang="zh-CN" smtClean="0"/>
            </a:br>
            <a:r>
              <a:rPr lang="en-US" altLang="zh-CN" smtClean="0"/>
              <a:t>      </a:t>
            </a:r>
            <a:r>
              <a:rPr lang="en-US" altLang="zh-CN" i="1" smtClean="0"/>
              <a:t>person	       ID, name, street, city	</a:t>
            </a:r>
            <a:br>
              <a:rPr lang="en-US" altLang="zh-CN" i="1" smtClean="0"/>
            </a:br>
            <a:r>
              <a:rPr lang="en-US" altLang="zh-CN" i="1" smtClean="0"/>
              <a:t>      student	       ID, name, street, city, tot_cred</a:t>
            </a:r>
            <a:br>
              <a:rPr lang="en-US" altLang="zh-CN" i="1" smtClean="0"/>
            </a:br>
            <a:r>
              <a:rPr lang="en-US" altLang="zh-CN" i="1" smtClean="0"/>
              <a:t>     employee 	       ID, name, street, city, salary</a:t>
            </a:r>
            <a:endParaRPr lang="en-US" altLang="zh-CN" smtClean="0"/>
          </a:p>
          <a:p>
            <a:pPr lvl="1">
              <a:tabLst>
                <a:tab pos="346075" algn="l"/>
                <a:tab pos="1255395" algn="ctr"/>
                <a:tab pos="2452370" algn="l"/>
                <a:tab pos="3823970" algn="ctr"/>
              </a:tabLst>
            </a:pPr>
            <a:r>
              <a:rPr lang="zh-CN" altLang="en-US" smtClean="0"/>
              <a:t>如果特化是完全的，不需要存储概化实体集的信息</a:t>
            </a:r>
            <a:endParaRPr lang="zh-CN" altLang="en-US" smtClean="0"/>
          </a:p>
          <a:p>
            <a:pPr lvl="2">
              <a:tabLst>
                <a:tab pos="346075" algn="l"/>
                <a:tab pos="1255395" algn="ctr"/>
                <a:tab pos="2452370" algn="l"/>
                <a:tab pos="3823970" algn="ctr"/>
              </a:tabLst>
            </a:pPr>
            <a:r>
              <a:rPr lang="zh-CN" altLang="en-US" smtClean="0"/>
              <a:t>可以定义为包含特化关系并集的“</a:t>
            </a:r>
            <a:r>
              <a:rPr lang="en-US" altLang="zh-CN" smtClean="0"/>
              <a:t>view</a:t>
            </a:r>
            <a:r>
              <a:rPr lang="zh-CN" altLang="en-US" smtClean="0"/>
              <a:t>”</a:t>
            </a:r>
            <a:endParaRPr lang="en-US" altLang="zh-CN" smtClean="0"/>
          </a:p>
          <a:p>
            <a:pPr lvl="2">
              <a:tabLst>
                <a:tab pos="346075" algn="l"/>
                <a:tab pos="1255395" algn="ctr"/>
                <a:tab pos="2452370" algn="l"/>
                <a:tab pos="3823970" algn="ctr"/>
              </a:tabLst>
            </a:pPr>
            <a:r>
              <a:rPr lang="zh-CN" altLang="en-US" smtClean="0"/>
              <a:t>可能仍然需要显示的定义外键约束</a:t>
            </a:r>
            <a:endParaRPr lang="zh-CN" altLang="en-US" smtClean="0"/>
          </a:p>
          <a:p>
            <a:pPr lvl="1">
              <a:tabLst>
                <a:tab pos="346075" algn="l"/>
                <a:tab pos="1255395" algn="ctr"/>
                <a:tab pos="2452370" algn="l"/>
                <a:tab pos="3823970" algn="ctr"/>
              </a:tabLst>
            </a:pPr>
            <a:r>
              <a:rPr lang="en-US" altLang="zh-CN" smtClean="0"/>
              <a:t>Drawback:  </a:t>
            </a:r>
            <a:r>
              <a:rPr lang="en-US" altLang="zh-CN" i="1" smtClean="0"/>
              <a:t>name, street</a:t>
            </a:r>
            <a:r>
              <a:rPr lang="en-US" altLang="zh-CN" smtClean="0"/>
              <a:t> </a:t>
            </a:r>
            <a:r>
              <a:rPr lang="zh-CN" altLang="en-US" smtClean="0"/>
              <a:t>和 </a:t>
            </a:r>
            <a:r>
              <a:rPr lang="en-US" altLang="zh-CN" i="1" smtClean="0"/>
              <a:t>city</a:t>
            </a:r>
            <a:r>
              <a:rPr lang="zh-CN" altLang="en-US" smtClean="0"/>
              <a:t>，对于既是学生又是员工的人存储的信息会有冗余</a:t>
            </a:r>
            <a:endParaRPr lang="zh-CN" altLang="en-US" smtClean="0"/>
          </a:p>
        </p:txBody>
      </p:sp>
      <p:sp>
        <p:nvSpPr>
          <p:cNvPr id="149508" name="Line 4"/>
          <p:cNvSpPr>
            <a:spLocks noChangeShapeType="1"/>
          </p:cNvSpPr>
          <p:nvPr/>
        </p:nvSpPr>
        <p:spPr bwMode="auto">
          <a:xfrm>
            <a:off x="1522413" y="2206625"/>
            <a:ext cx="538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09" name="Line 5"/>
          <p:cNvSpPr>
            <a:spLocks noChangeShapeType="1"/>
          </p:cNvSpPr>
          <p:nvPr/>
        </p:nvSpPr>
        <p:spPr bwMode="auto">
          <a:xfrm>
            <a:off x="3186113" y="1943100"/>
            <a:ext cx="0" cy="10541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942975" y="-180975"/>
            <a:ext cx="8131175" cy="865188"/>
          </a:xfrm>
        </p:spPr>
        <p:txBody>
          <a:bodyPr/>
          <a:lstStyle/>
          <a:p>
            <a:r>
              <a:rPr lang="zh-CN" altLang="en-US" dirty="0" smtClean="0">
                <a:latin typeface="宋体" panose="02010600030101010101" pitchFamily="2" charset="-122"/>
                <a:ea typeface="宋体" panose="02010600030101010101" pitchFamily="2" charset="-122"/>
              </a:rPr>
              <a:t>聚集转化为关系模式</a:t>
            </a:r>
            <a:endParaRPr lang="zh-CN" altLang="en-US" dirty="0" smtClean="0">
              <a:latin typeface="宋体" panose="02010600030101010101" pitchFamily="2" charset="-122"/>
              <a:ea typeface="宋体" panose="02010600030101010101" pitchFamily="2" charset="-122"/>
            </a:endParaRPr>
          </a:p>
        </p:txBody>
      </p:sp>
      <p:sp>
        <p:nvSpPr>
          <p:cNvPr id="151555" name="Rectangle 3"/>
          <p:cNvSpPr>
            <a:spLocks noChangeArrowheads="1"/>
          </p:cNvSpPr>
          <p:nvPr/>
        </p:nvSpPr>
        <p:spPr bwMode="auto">
          <a:xfrm>
            <a:off x="855663" y="1222375"/>
            <a:ext cx="7562850" cy="35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nSpc>
                <a:spcPct val="150000"/>
              </a:lnSpc>
            </a:pPr>
            <a:r>
              <a:rPr lang="zh-CN" altLang="en-US" sz="1800"/>
              <a:t>为了表示聚集，需要包含以下信息：</a:t>
            </a:r>
            <a:endParaRPr lang="zh-CN" altLang="en-US" sz="1800"/>
          </a:p>
          <a:p>
            <a:pPr lvl="1">
              <a:lnSpc>
                <a:spcPct val="150000"/>
              </a:lnSpc>
              <a:buClr>
                <a:schemeClr val="hlink"/>
              </a:buClr>
            </a:pPr>
            <a:r>
              <a:rPr lang="zh-CN" altLang="en-US" sz="1800"/>
              <a:t>聚集关系的主键</a:t>
            </a:r>
            <a:endParaRPr lang="zh-CN" altLang="en-US" sz="1800"/>
          </a:p>
          <a:p>
            <a:pPr lvl="1">
              <a:lnSpc>
                <a:spcPct val="150000"/>
              </a:lnSpc>
              <a:buClr>
                <a:schemeClr val="hlink"/>
              </a:buClr>
            </a:pPr>
            <a:r>
              <a:rPr lang="zh-CN" altLang="en-US" sz="1800"/>
              <a:t>相关实体集的外键</a:t>
            </a:r>
            <a:endParaRPr lang="zh-CN" altLang="en-US" sz="1800"/>
          </a:p>
          <a:p>
            <a:pPr lvl="1">
              <a:lnSpc>
                <a:spcPct val="150000"/>
              </a:lnSpc>
              <a:buClr>
                <a:schemeClr val="hlink"/>
              </a:buClr>
            </a:pPr>
            <a:r>
              <a:rPr lang="zh-CN" altLang="en-US" sz="1800"/>
              <a:t>任何描述属性</a:t>
            </a:r>
            <a:endParaRPr lang="zh-CN" altLang="en-US" sz="180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931863" y="303213"/>
            <a:ext cx="7377112" cy="457200"/>
          </a:xfrm>
        </p:spPr>
        <p:txBody>
          <a:bodyPr/>
          <a:lstStyle/>
          <a:p>
            <a:r>
              <a:rPr lang="zh-CN" altLang="en-US" dirty="0">
                <a:latin typeface="宋体" panose="02010600030101010101" pitchFamily="2" charset="-122"/>
                <a:ea typeface="宋体" panose="02010600030101010101" pitchFamily="2" charset="-122"/>
              </a:rPr>
              <a:t>聚集转化为关系模式（</a:t>
            </a:r>
            <a:r>
              <a:rPr lang="zh-CN" altLang="en-US" dirty="0" smtClean="0">
                <a:latin typeface="宋体" panose="02010600030101010101" pitchFamily="2" charset="-122"/>
                <a:ea typeface="宋体" panose="02010600030101010101" pitchFamily="2" charset="-122"/>
              </a:rPr>
              <a:t>续）</a:t>
            </a:r>
            <a:endParaRPr lang="zh-CN" altLang="en-US" dirty="0" smtClean="0">
              <a:latin typeface="宋体" panose="02010600030101010101" pitchFamily="2" charset="-122"/>
              <a:ea typeface="宋体" panose="02010600030101010101" pitchFamily="2" charset="-122"/>
            </a:endParaRPr>
          </a:p>
        </p:txBody>
      </p:sp>
      <p:sp>
        <p:nvSpPr>
          <p:cNvPr id="153603" name="Rectangle 4"/>
          <p:cNvSpPr>
            <a:spLocks noChangeArrowheads="1"/>
          </p:cNvSpPr>
          <p:nvPr/>
        </p:nvSpPr>
        <p:spPr bwMode="auto">
          <a:xfrm>
            <a:off x="865188" y="1065213"/>
            <a:ext cx="7545387"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endParaRPr lang="en-US" altLang="zh-CN" sz="1800" dirty="0">
              <a:latin typeface="Helvetica" panose="020B0604020202020204" pitchFamily="34" charset="0"/>
              <a:ea typeface="MS PGothic" panose="020B0600070205080204" pitchFamily="34" charset="-128"/>
            </a:endParaRPr>
          </a:p>
        </p:txBody>
      </p:sp>
      <p:sp>
        <p:nvSpPr>
          <p:cNvPr id="153604" name="Line 19"/>
          <p:cNvSpPr>
            <a:spLocks noChangeShapeType="1"/>
          </p:cNvSpPr>
          <p:nvPr/>
        </p:nvSpPr>
        <p:spPr bwMode="auto">
          <a:xfrm>
            <a:off x="4495800" y="4070350"/>
            <a:ext cx="1588" cy="1588"/>
          </a:xfrm>
          <a:prstGeom prst="line">
            <a:avLst/>
          </a:prstGeom>
          <a:noFill/>
          <a:ln w="9360">
            <a:solidFill>
              <a:srgbClr val="000000"/>
            </a:solidFill>
            <a:miter lim="800000"/>
          </a:ln>
          <a:extLst>
            <a:ext uri="{909E8E84-426E-40DD-AFC4-6F175D3DCCD1}">
              <a14:hiddenFill xmlns:a14="http://schemas.microsoft.com/office/drawing/2010/main">
                <a:noFill/>
              </a14:hiddenFill>
            </a:ext>
          </a:extLst>
        </p:spPr>
        <p:txBody>
          <a:bodyPr/>
          <a:lstStyle/>
          <a:p>
            <a:endParaRPr lang="zh-CN" altLang="en-US"/>
          </a:p>
        </p:txBody>
      </p:sp>
      <p:pic>
        <p:nvPicPr>
          <p:cNvPr id="153605" name="Picture 3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9281" y="1065213"/>
            <a:ext cx="6717269" cy="539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zh-CN" smtClean="0">
                <a:latin typeface="宋体" panose="02010600030101010101" pitchFamily="2" charset="-122"/>
                <a:ea typeface="宋体" panose="02010600030101010101" pitchFamily="2" charset="-122"/>
              </a:rPr>
              <a:t>E-R </a:t>
            </a:r>
            <a:r>
              <a:rPr lang="zh-CN" altLang="en-US" smtClean="0">
                <a:latin typeface="宋体" panose="02010600030101010101" pitchFamily="2" charset="-122"/>
                <a:ea typeface="宋体" panose="02010600030101010101" pitchFamily="2" charset="-122"/>
              </a:rPr>
              <a:t>设计抉择</a:t>
            </a:r>
            <a:endParaRPr lang="zh-CN" altLang="en-US" smtClean="0">
              <a:latin typeface="宋体" panose="02010600030101010101" pitchFamily="2" charset="-122"/>
              <a:ea typeface="宋体" panose="02010600030101010101" pitchFamily="2" charset="-122"/>
            </a:endParaRPr>
          </a:p>
        </p:txBody>
      </p:sp>
      <p:sp>
        <p:nvSpPr>
          <p:cNvPr id="155651" name="Rectangle 3"/>
          <p:cNvSpPr>
            <a:spLocks noGrp="1" noChangeArrowheads="1"/>
          </p:cNvSpPr>
          <p:nvPr>
            <p:ph type="body" idx="1"/>
          </p:nvPr>
        </p:nvSpPr>
        <p:spPr>
          <a:xfrm>
            <a:off x="814388" y="1093788"/>
            <a:ext cx="7397750" cy="4687887"/>
          </a:xfrm>
        </p:spPr>
        <p:txBody>
          <a:bodyPr/>
          <a:lstStyle/>
          <a:p>
            <a:pPr>
              <a:lnSpc>
                <a:spcPct val="150000"/>
              </a:lnSpc>
            </a:pPr>
            <a:r>
              <a:rPr lang="zh-CN" altLang="en-US" dirty="0" smtClean="0"/>
              <a:t>用属性集还是实体集来表示一个对象</a:t>
            </a:r>
            <a:endParaRPr lang="zh-CN" altLang="en-US" dirty="0" smtClean="0"/>
          </a:p>
          <a:p>
            <a:pPr>
              <a:lnSpc>
                <a:spcPct val="150000"/>
              </a:lnSpc>
            </a:pPr>
            <a:r>
              <a:rPr lang="zh-CN" altLang="en-US" dirty="0" smtClean="0"/>
              <a:t>现实世界中的概念用实体集或者联系集表示</a:t>
            </a:r>
            <a:endParaRPr lang="zh-CN" altLang="en-US" dirty="0" smtClean="0"/>
          </a:p>
          <a:p>
            <a:pPr>
              <a:lnSpc>
                <a:spcPct val="150000"/>
              </a:lnSpc>
            </a:pPr>
            <a:r>
              <a:rPr lang="zh-CN" altLang="en-US" dirty="0" smtClean="0"/>
              <a:t>三元联系和二元联系对的使用</a:t>
            </a:r>
            <a:endParaRPr lang="zh-CN" altLang="en-US" dirty="0" smtClean="0"/>
          </a:p>
          <a:p>
            <a:pPr>
              <a:lnSpc>
                <a:spcPct val="150000"/>
              </a:lnSpc>
            </a:pPr>
            <a:r>
              <a:rPr lang="zh-CN" altLang="en-US" dirty="0" smtClean="0"/>
              <a:t>强实体集或弱实体集的使用</a:t>
            </a:r>
            <a:endParaRPr lang="zh-CN" altLang="en-US" dirty="0" smtClean="0"/>
          </a:p>
          <a:p>
            <a:pPr>
              <a:lnSpc>
                <a:spcPct val="150000"/>
              </a:lnSpc>
            </a:pPr>
            <a:r>
              <a:rPr lang="zh-CN" altLang="en-US" dirty="0" smtClean="0"/>
              <a:t>特化</a:t>
            </a:r>
            <a:r>
              <a:rPr lang="en-US" altLang="zh-CN" dirty="0" smtClean="0"/>
              <a:t>/</a:t>
            </a:r>
            <a:r>
              <a:rPr lang="zh-CN" altLang="en-US" dirty="0" smtClean="0"/>
              <a:t>概化的使用</a:t>
            </a:r>
            <a:endParaRPr lang="en-US" altLang="zh-CN" dirty="0" smtClean="0"/>
          </a:p>
          <a:p>
            <a:pPr>
              <a:lnSpc>
                <a:spcPct val="150000"/>
              </a:lnSpc>
            </a:pPr>
            <a:r>
              <a:rPr lang="zh-CN" altLang="en-US" dirty="0" smtClean="0"/>
              <a:t>聚集的使用</a:t>
            </a:r>
            <a:endParaRPr lang="en-US" altLang="zh-CN"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联系集</a:t>
            </a:r>
            <a:endParaRPr lang="zh-CN" altLang="en-US" smtClean="0">
              <a:latin typeface="宋体" panose="02010600030101010101" pitchFamily="2" charset="-122"/>
              <a:ea typeface="宋体" panose="02010600030101010101" pitchFamily="2" charset="-122"/>
            </a:endParaRPr>
          </a:p>
        </p:txBody>
      </p:sp>
      <p:sp>
        <p:nvSpPr>
          <p:cNvPr id="18435" name="Rectangle 3"/>
          <p:cNvSpPr>
            <a:spLocks noGrp="1" noChangeArrowheads="1"/>
          </p:cNvSpPr>
          <p:nvPr>
            <p:ph type="body" idx="1"/>
          </p:nvPr>
        </p:nvSpPr>
        <p:spPr>
          <a:xfrm>
            <a:off x="674914" y="1222375"/>
            <a:ext cx="8305799" cy="4876800"/>
          </a:xfrm>
        </p:spPr>
        <p:txBody>
          <a:bodyPr/>
          <a:lstStyle/>
          <a:p>
            <a:pPr>
              <a:lnSpc>
                <a:spcPct val="150000"/>
              </a:lnSpc>
              <a:tabLst>
                <a:tab pos="1536700" algn="ctr"/>
                <a:tab pos="3543300" algn="ctr"/>
                <a:tab pos="5481320" algn="ctr"/>
              </a:tabLst>
            </a:pPr>
            <a:r>
              <a:rPr lang="zh-CN" altLang="en-US" b="1" dirty="0" smtClean="0">
                <a:solidFill>
                  <a:srgbClr val="000099"/>
                </a:solidFill>
              </a:rPr>
              <a:t>联系集</a:t>
            </a:r>
            <a:r>
              <a:rPr lang="en-US" altLang="zh-CN" dirty="0" smtClean="0"/>
              <a:t> </a:t>
            </a:r>
            <a:r>
              <a:rPr lang="zh-CN" altLang="en-US" dirty="0" smtClean="0"/>
              <a:t>是相同类型联系的集合</a:t>
            </a:r>
            <a:endParaRPr lang="en-US" altLang="zh-CN" dirty="0" smtClean="0"/>
          </a:p>
          <a:p>
            <a:pPr>
              <a:lnSpc>
                <a:spcPct val="150000"/>
              </a:lnSpc>
              <a:buFont typeface="Monotype Sorts" charset="2"/>
              <a:buNone/>
              <a:tabLst>
                <a:tab pos="1536700" algn="ctr"/>
                <a:tab pos="3543300" algn="ctr"/>
                <a:tab pos="5481320" algn="ctr"/>
              </a:tabLst>
            </a:pPr>
            <a:r>
              <a:rPr lang="en-US" altLang="zh-CN" dirty="0" smtClean="0"/>
              <a:t>	</a:t>
            </a:r>
            <a:r>
              <a:rPr lang="zh-CN" altLang="en-US" dirty="0" smtClean="0"/>
              <a:t>例如</a:t>
            </a:r>
            <a:r>
              <a:rPr lang="en-US" altLang="zh-CN" dirty="0" smtClean="0"/>
              <a:t>:</a:t>
            </a:r>
            <a:br>
              <a:rPr lang="en-US" altLang="zh-CN" dirty="0" smtClean="0"/>
            </a:br>
            <a:r>
              <a:rPr lang="en-US" altLang="zh-CN" dirty="0" smtClean="0"/>
              <a:t>	 44553 (Peltier</a:t>
            </a:r>
            <a:r>
              <a:rPr lang="en-US" altLang="zh-CN" u="sng" dirty="0" smtClean="0"/>
              <a:t>)</a:t>
            </a:r>
            <a:r>
              <a:rPr lang="en-US" altLang="zh-CN" dirty="0" smtClean="0"/>
              <a:t> 	</a:t>
            </a:r>
            <a:r>
              <a:rPr lang="en-US" altLang="zh-CN" i="1" u="sng" dirty="0" smtClean="0"/>
              <a:t>advisor</a:t>
            </a:r>
            <a:r>
              <a:rPr lang="en-US" altLang="zh-CN" dirty="0" smtClean="0"/>
              <a:t>	 22222 (</a:t>
            </a:r>
            <a:r>
              <a:rPr lang="en-US" altLang="zh-CN" u="sng" dirty="0" smtClean="0"/>
              <a:t>Einstein)</a:t>
            </a:r>
            <a:r>
              <a:rPr lang="en-US" altLang="zh-CN" dirty="0" smtClean="0"/>
              <a:t> </a:t>
            </a:r>
            <a:br>
              <a:rPr lang="en-US" altLang="zh-CN" u="sng" dirty="0" smtClean="0"/>
            </a:br>
            <a:r>
              <a:rPr lang="en-US" altLang="zh-CN" dirty="0" smtClean="0"/>
              <a:t>	 </a:t>
            </a:r>
            <a:r>
              <a:rPr lang="en-US" altLang="zh-CN" i="1" dirty="0" smtClean="0"/>
              <a:t>student</a:t>
            </a:r>
            <a:r>
              <a:rPr lang="en-US" altLang="zh-CN" dirty="0" smtClean="0"/>
              <a:t> entity	relationship set	 </a:t>
            </a:r>
            <a:r>
              <a:rPr lang="en-US" altLang="zh-CN" i="1" dirty="0" smtClean="0"/>
              <a:t>instructor</a:t>
            </a:r>
            <a:r>
              <a:rPr lang="en-US" altLang="zh-CN" dirty="0" smtClean="0"/>
              <a:t> entity</a:t>
            </a:r>
            <a:endParaRPr lang="en-US" altLang="zh-CN" dirty="0" smtClean="0"/>
          </a:p>
          <a:p>
            <a:pPr>
              <a:lnSpc>
                <a:spcPct val="150000"/>
              </a:lnSpc>
              <a:tabLst>
                <a:tab pos="1536700" algn="ctr"/>
                <a:tab pos="3543300" algn="ctr"/>
                <a:tab pos="5481320" algn="ctr"/>
              </a:tabLst>
            </a:pPr>
            <a:r>
              <a:rPr lang="zh-CN" altLang="en-US" b="1" dirty="0" smtClean="0">
                <a:solidFill>
                  <a:srgbClr val="000099"/>
                </a:solidFill>
              </a:rPr>
              <a:t>联系集</a:t>
            </a:r>
            <a:r>
              <a:rPr lang="en-US" altLang="zh-CN" dirty="0" smtClean="0"/>
              <a:t> </a:t>
            </a:r>
            <a:r>
              <a:rPr lang="zh-CN" altLang="en-US" dirty="0" smtClean="0"/>
              <a:t>是</a:t>
            </a:r>
            <a:r>
              <a:rPr lang="en-US" altLang="zh-CN" dirty="0" smtClean="0"/>
              <a:t>n&gt;=2</a:t>
            </a:r>
            <a:r>
              <a:rPr lang="zh-CN" altLang="en-US" dirty="0" smtClean="0"/>
              <a:t>个（可能相同的）实体集上的数学联系。如果</a:t>
            </a:r>
            <a:r>
              <a:rPr lang="en-US" altLang="zh-CN" i="1" dirty="0" smtClean="0">
                <a:sym typeface="Symbol" panose="05050102010706020507" pitchFamily="18" charset="2"/>
              </a:rPr>
              <a:t>E</a:t>
            </a:r>
            <a:r>
              <a:rPr lang="en-US" altLang="zh-CN" baseline="-25000" dirty="0" smtClean="0">
                <a:sym typeface="Symbol" panose="05050102010706020507" pitchFamily="18" charset="2"/>
              </a:rPr>
              <a:t>1</a:t>
            </a:r>
            <a:r>
              <a:rPr lang="zh-CN" altLang="en-US" baseline="-25000" dirty="0" smtClean="0">
                <a:sym typeface="Symbol" panose="05050102010706020507" pitchFamily="18" charset="2"/>
              </a:rPr>
              <a:t>，</a:t>
            </a:r>
            <a:r>
              <a:rPr lang="en-US" altLang="zh-CN" i="1" dirty="0" smtClean="0">
                <a:sym typeface="Symbol" panose="05050102010706020507" pitchFamily="18" charset="2"/>
              </a:rPr>
              <a:t> E</a:t>
            </a:r>
            <a:r>
              <a:rPr lang="en-US" altLang="zh-CN" baseline="-25000" dirty="0" smtClean="0">
                <a:sym typeface="Symbol" panose="05050102010706020507" pitchFamily="18" charset="2"/>
              </a:rPr>
              <a:t>2</a:t>
            </a:r>
            <a:r>
              <a:rPr lang="zh-CN" altLang="en-US" baseline="-25000" dirty="0" smtClean="0">
                <a:sym typeface="Symbol" panose="05050102010706020507" pitchFamily="18" charset="2"/>
              </a:rPr>
              <a:t>，</a:t>
            </a:r>
            <a:r>
              <a:rPr lang="en-US" altLang="zh-CN" baseline="-25000" dirty="0" smtClean="0">
                <a:sym typeface="Symbol" panose="05050102010706020507" pitchFamily="18" charset="2"/>
              </a:rPr>
              <a:t>....</a:t>
            </a:r>
            <a:r>
              <a:rPr lang="zh-CN" altLang="en-US" baseline="-25000" dirty="0" smtClean="0">
                <a:sym typeface="Symbol" panose="05050102010706020507" pitchFamily="18" charset="2"/>
              </a:rPr>
              <a:t>，</a:t>
            </a:r>
            <a:r>
              <a:rPr lang="en-US" altLang="zh-CN" i="1" dirty="0" smtClean="0">
                <a:sym typeface="Symbol" panose="05050102010706020507" pitchFamily="18" charset="2"/>
              </a:rPr>
              <a:t> </a:t>
            </a:r>
            <a:r>
              <a:rPr lang="en-US" altLang="zh-CN" i="1" dirty="0" err="1" smtClean="0">
                <a:sym typeface="Symbol" panose="05050102010706020507" pitchFamily="18" charset="2"/>
              </a:rPr>
              <a:t>E</a:t>
            </a:r>
            <a:r>
              <a:rPr lang="en-US" altLang="zh-CN" baseline="-25000" dirty="0" err="1" smtClean="0">
                <a:sym typeface="Symbol" panose="05050102010706020507" pitchFamily="18" charset="2"/>
              </a:rPr>
              <a:t>n</a:t>
            </a:r>
            <a:endParaRPr lang="en-US" altLang="zh-CN" dirty="0" smtClean="0">
              <a:sym typeface="Symbol" panose="05050102010706020507" pitchFamily="18" charset="2"/>
            </a:endParaRPr>
          </a:p>
          <a:p>
            <a:pPr>
              <a:lnSpc>
                <a:spcPct val="150000"/>
              </a:lnSpc>
              <a:buFont typeface="Monotype Sorts" charset="2"/>
              <a:buNone/>
              <a:tabLst>
                <a:tab pos="1536700" algn="ctr"/>
                <a:tab pos="3543300" algn="ctr"/>
                <a:tab pos="5481320" algn="ctr"/>
              </a:tabLst>
            </a:pPr>
            <a:r>
              <a:rPr lang="en-US" altLang="zh-CN" dirty="0" smtClean="0">
                <a:sym typeface="Symbol" panose="05050102010706020507" pitchFamily="18" charset="2"/>
              </a:rPr>
              <a:t>		</a:t>
            </a:r>
            <a:r>
              <a:rPr lang="zh-CN" altLang="en-US" dirty="0" smtClean="0">
                <a:sym typeface="Symbol" panose="05050102010706020507" pitchFamily="18" charset="2"/>
              </a:rPr>
              <a:t>为实体集，那么联系集</a:t>
            </a:r>
            <a:r>
              <a:rPr lang="en-US" altLang="zh-CN" dirty="0" smtClean="0">
                <a:sym typeface="Symbol" panose="05050102010706020507" pitchFamily="18" charset="2"/>
              </a:rPr>
              <a:t>R</a:t>
            </a:r>
            <a:r>
              <a:rPr lang="zh-CN" altLang="en-US" dirty="0" smtClean="0">
                <a:sym typeface="Symbol" panose="05050102010706020507" pitchFamily="18" charset="2"/>
              </a:rPr>
              <a:t>是</a:t>
            </a:r>
            <a:r>
              <a:rPr lang="en-US" altLang="zh-CN" dirty="0" smtClean="0">
                <a:sym typeface="Symbol" panose="05050102010706020507" pitchFamily="18" charset="2"/>
              </a:rPr>
              <a:t>	{ (</a:t>
            </a:r>
            <a:r>
              <a:rPr lang="en-US" altLang="zh-CN" i="1" dirty="0" smtClean="0">
                <a:sym typeface="Symbol" panose="05050102010706020507" pitchFamily="18" charset="2"/>
              </a:rPr>
              <a:t>e</a:t>
            </a:r>
            <a:r>
              <a:rPr lang="en-US" altLang="zh-CN" baseline="-25000" dirty="0" smtClean="0">
                <a:sym typeface="Symbol" panose="05050102010706020507" pitchFamily="18" charset="2"/>
              </a:rPr>
              <a:t>1</a:t>
            </a:r>
            <a:r>
              <a:rPr lang="en-US" altLang="zh-CN" dirty="0" smtClean="0">
                <a:sym typeface="Symbol" panose="05050102010706020507" pitchFamily="18" charset="2"/>
              </a:rPr>
              <a:t>, </a:t>
            </a:r>
            <a:r>
              <a:rPr lang="en-US" altLang="zh-CN" i="1" dirty="0" smtClean="0">
                <a:sym typeface="Symbol" panose="05050102010706020507" pitchFamily="18" charset="2"/>
              </a:rPr>
              <a:t>e</a:t>
            </a:r>
            <a:r>
              <a:rPr lang="en-US" altLang="zh-CN" baseline="-25000" dirty="0" smtClean="0">
                <a:sym typeface="Symbol" panose="05050102010706020507" pitchFamily="18" charset="2"/>
              </a:rPr>
              <a:t>2</a:t>
            </a:r>
            <a:r>
              <a:rPr lang="en-US" altLang="zh-CN" dirty="0" smtClean="0">
                <a:sym typeface="Symbol" panose="05050102010706020507" pitchFamily="18" charset="2"/>
              </a:rPr>
              <a:t>, … </a:t>
            </a:r>
            <a:r>
              <a:rPr lang="en-US" altLang="zh-CN" i="1" dirty="0" err="1" smtClean="0">
                <a:sym typeface="Symbol" panose="05050102010706020507" pitchFamily="18" charset="2"/>
              </a:rPr>
              <a:t>e</a:t>
            </a:r>
            <a:r>
              <a:rPr lang="en-US" altLang="zh-CN" i="1" baseline="-25000" dirty="0" err="1" smtClean="0">
                <a:sym typeface="Symbol" panose="05050102010706020507" pitchFamily="18" charset="2"/>
              </a:rPr>
              <a:t>n</a:t>
            </a:r>
            <a:r>
              <a:rPr lang="en-US" altLang="zh-CN" dirty="0" smtClean="0">
                <a:sym typeface="Symbol" panose="05050102010706020507" pitchFamily="18" charset="2"/>
              </a:rPr>
              <a:t>) | </a:t>
            </a:r>
            <a:r>
              <a:rPr lang="en-US" altLang="zh-CN" i="1" dirty="0" smtClean="0">
                <a:sym typeface="Symbol" panose="05050102010706020507" pitchFamily="18" charset="2"/>
              </a:rPr>
              <a:t>e</a:t>
            </a:r>
            <a:r>
              <a:rPr lang="en-US" altLang="zh-CN" baseline="-25000" dirty="0" smtClean="0">
                <a:sym typeface="Symbol" panose="05050102010706020507" pitchFamily="18" charset="2"/>
              </a:rPr>
              <a:t>1</a:t>
            </a:r>
            <a:r>
              <a:rPr lang="en-US" altLang="zh-CN" dirty="0" smtClean="0">
                <a:sym typeface="Symbol" panose="05050102010706020507" pitchFamily="18" charset="2"/>
              </a:rPr>
              <a:t>   </a:t>
            </a:r>
            <a:r>
              <a:rPr lang="en-US" altLang="zh-CN" i="1" dirty="0" smtClean="0">
                <a:sym typeface="Symbol" panose="05050102010706020507" pitchFamily="18" charset="2"/>
              </a:rPr>
              <a:t>E</a:t>
            </a:r>
            <a:r>
              <a:rPr lang="en-US" altLang="zh-CN" baseline="-25000" dirty="0" smtClean="0">
                <a:sym typeface="Symbol" panose="05050102010706020507" pitchFamily="18" charset="2"/>
              </a:rPr>
              <a:t>1</a:t>
            </a:r>
            <a:r>
              <a:rPr lang="en-US" altLang="zh-CN" dirty="0" smtClean="0">
                <a:sym typeface="Symbol" panose="05050102010706020507" pitchFamily="18" charset="2"/>
              </a:rPr>
              <a:t>, </a:t>
            </a:r>
            <a:r>
              <a:rPr lang="en-US" altLang="zh-CN" i="1" dirty="0" smtClean="0">
                <a:sym typeface="Symbol" panose="05050102010706020507" pitchFamily="18" charset="2"/>
              </a:rPr>
              <a:t>e</a:t>
            </a:r>
            <a:r>
              <a:rPr lang="en-US" altLang="zh-CN" baseline="-25000" dirty="0" smtClean="0">
                <a:sym typeface="Symbol" panose="05050102010706020507" pitchFamily="18" charset="2"/>
              </a:rPr>
              <a:t>2</a:t>
            </a:r>
            <a:r>
              <a:rPr lang="en-US" altLang="zh-CN" dirty="0" smtClean="0">
                <a:sym typeface="Symbol" panose="05050102010706020507" pitchFamily="18" charset="2"/>
              </a:rPr>
              <a:t>   </a:t>
            </a:r>
            <a:r>
              <a:rPr lang="en-US" altLang="zh-CN" i="1" dirty="0" smtClean="0">
                <a:sym typeface="Symbol" panose="05050102010706020507" pitchFamily="18" charset="2"/>
              </a:rPr>
              <a:t>E</a:t>
            </a:r>
            <a:r>
              <a:rPr lang="en-US" altLang="zh-CN" baseline="-25000" dirty="0" smtClean="0">
                <a:sym typeface="Symbol" panose="05050102010706020507" pitchFamily="18" charset="2"/>
              </a:rPr>
              <a:t>2</a:t>
            </a:r>
            <a:r>
              <a:rPr lang="en-US" altLang="zh-CN" dirty="0" smtClean="0">
                <a:sym typeface="Symbol" panose="05050102010706020507" pitchFamily="18" charset="2"/>
              </a:rPr>
              <a:t>, …, </a:t>
            </a:r>
            <a:r>
              <a:rPr lang="en-US" altLang="zh-CN" i="1" dirty="0" err="1" smtClean="0">
                <a:sym typeface="Symbol" panose="05050102010706020507" pitchFamily="18" charset="2"/>
              </a:rPr>
              <a:t>e</a:t>
            </a:r>
            <a:r>
              <a:rPr lang="en-US" altLang="zh-CN" i="1" baseline="-25000" dirty="0" err="1" smtClean="0">
                <a:sym typeface="Symbol" panose="05050102010706020507" pitchFamily="18" charset="2"/>
              </a:rPr>
              <a:t>n</a:t>
            </a:r>
            <a:r>
              <a:rPr lang="en-US" altLang="zh-CN" dirty="0" smtClean="0">
                <a:sym typeface="Symbol" panose="05050102010706020507" pitchFamily="18" charset="2"/>
              </a:rPr>
              <a:t>   </a:t>
            </a:r>
            <a:r>
              <a:rPr lang="en-US" altLang="zh-CN" i="1" dirty="0" err="1" smtClean="0">
                <a:sym typeface="Symbol" panose="05050102010706020507" pitchFamily="18" charset="2"/>
              </a:rPr>
              <a:t>E</a:t>
            </a:r>
            <a:r>
              <a:rPr lang="en-US" altLang="zh-CN" i="1" baseline="-25000" dirty="0" err="1" smtClean="0">
                <a:sym typeface="Symbol" panose="05050102010706020507" pitchFamily="18" charset="2"/>
              </a:rPr>
              <a:t>n</a:t>
            </a:r>
            <a:r>
              <a:rPr lang="en-US" altLang="zh-CN" dirty="0" smtClean="0">
                <a:sym typeface="Symbol" panose="05050102010706020507" pitchFamily="18" charset="2"/>
              </a:rPr>
              <a:t>}</a:t>
            </a:r>
            <a:br>
              <a:rPr lang="en-US" altLang="zh-CN" dirty="0" smtClean="0">
                <a:sym typeface="Symbol" panose="05050102010706020507" pitchFamily="18" charset="2"/>
              </a:rPr>
            </a:br>
            <a:endParaRPr lang="en-US" altLang="zh-CN" dirty="0" smtClean="0">
              <a:sym typeface="Symbol" panose="05050102010706020507" pitchFamily="18" charset="2"/>
            </a:endParaRPr>
          </a:p>
          <a:p>
            <a:pPr lvl="1">
              <a:lnSpc>
                <a:spcPct val="150000"/>
              </a:lnSpc>
              <a:tabLst>
                <a:tab pos="1536700" algn="ctr"/>
                <a:tab pos="3543300" algn="ctr"/>
                <a:tab pos="5481320" algn="ctr"/>
              </a:tabLst>
            </a:pPr>
            <a:r>
              <a:rPr lang="zh-CN" altLang="en-US" dirty="0" smtClean="0">
                <a:sym typeface="Symbol" panose="05050102010706020507" pitchFamily="18" charset="2"/>
              </a:rPr>
              <a:t>举例</a:t>
            </a:r>
            <a:r>
              <a:rPr lang="en-US" altLang="zh-CN" dirty="0" smtClean="0">
                <a:sym typeface="Symbol" panose="05050102010706020507" pitchFamily="18" charset="2"/>
              </a:rPr>
              <a:t>: </a:t>
            </a:r>
            <a:endParaRPr lang="en-US" altLang="zh-CN" dirty="0" smtClean="0">
              <a:sym typeface="Symbol" panose="05050102010706020507" pitchFamily="18" charset="2"/>
            </a:endParaRPr>
          </a:p>
          <a:p>
            <a:pPr lvl="1">
              <a:lnSpc>
                <a:spcPct val="150000"/>
              </a:lnSpc>
              <a:buFont typeface="Monotype Sorts" charset="2"/>
              <a:buNone/>
              <a:tabLst>
                <a:tab pos="1536700" algn="ctr"/>
                <a:tab pos="3543300" algn="ctr"/>
                <a:tab pos="5481320" algn="ctr"/>
              </a:tabLst>
            </a:pPr>
            <a:r>
              <a:rPr lang="en-US" altLang="zh-CN" dirty="0" smtClean="0">
                <a:sym typeface="Symbol" panose="05050102010706020507" pitchFamily="18" charset="2"/>
              </a:rPr>
              <a:t>		        (44553,22222)  </a:t>
            </a:r>
            <a:r>
              <a:rPr lang="en-US" altLang="zh-CN" i="1" dirty="0" smtClean="0">
                <a:sym typeface="Symbol" panose="05050102010706020507" pitchFamily="18" charset="2"/>
              </a:rPr>
              <a:t>advisor</a:t>
            </a:r>
            <a:endParaRPr lang="en-US" altLang="zh-CN" i="1" dirty="0" smtClean="0">
              <a:sym typeface="Symbol" panose="05050102010706020507" pitchFamily="18" charset="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a:xfrm>
            <a:off x="469900" y="155575"/>
            <a:ext cx="8867775" cy="477838"/>
          </a:xfrm>
        </p:spPr>
        <p:txBody>
          <a:bodyPr/>
          <a:lstStyle/>
          <a:p>
            <a:pPr>
              <a:defRPr/>
            </a:pPr>
            <a:r>
              <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rPr>
              <a:t>7.9  E-R </a:t>
            </a:r>
            <a:r>
              <a:rPr lang="zh-CN" altLang="en-US" dirty="0" smtClean="0">
                <a:effectLst>
                  <a:outerShdw blurRad="38100" dist="38100" dir="2700000" algn="tl">
                    <a:srgbClr val="C0C0C0"/>
                  </a:outerShdw>
                </a:effectLst>
                <a:latin typeface="宋体" panose="02010600030101010101" pitchFamily="2" charset="-122"/>
                <a:ea typeface="宋体" panose="02010600030101010101" pitchFamily="2" charset="-122"/>
              </a:rPr>
              <a:t>中符号表示总结</a:t>
            </a:r>
            <a:endPar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pic>
        <p:nvPicPr>
          <p:cNvPr id="157699" name="Picture 5"/>
          <p:cNvPicPr>
            <a:picLocks noChangeAspect="1" noChangeArrowheads="1"/>
          </p:cNvPicPr>
          <p:nvPr/>
        </p:nvPicPr>
        <p:blipFill>
          <a:blip r:embed="rId1">
            <a:extLst>
              <a:ext uri="{28A0092B-C50C-407E-A947-70E740481C1C}">
                <a14:useLocalDpi xmlns:a14="http://schemas.microsoft.com/office/drawing/2010/main" val="0"/>
              </a:ext>
            </a:extLst>
          </a:blip>
          <a:srcRect b="53856"/>
          <a:stretch>
            <a:fillRect/>
          </a:stretch>
        </p:blipFill>
        <p:spPr bwMode="auto">
          <a:xfrm>
            <a:off x="512763" y="1241425"/>
            <a:ext cx="8012112"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a:defRPr/>
            </a:pPr>
            <a:r>
              <a:rPr lang="en-US" altLang="zh-CN" dirty="0" smtClean="0">
                <a:effectLst>
                  <a:outerShdw blurRad="38100" dist="38100" dir="2700000" algn="tl">
                    <a:srgbClr val="C0C0C0"/>
                  </a:outerShdw>
                </a:effectLst>
                <a:latin typeface="宋体" panose="02010600030101010101" pitchFamily="2" charset="-122"/>
                <a:ea typeface="宋体" panose="02010600030101010101" pitchFamily="2" charset="-122"/>
              </a:rPr>
              <a:t>E-R </a:t>
            </a:r>
            <a:r>
              <a:rPr lang="zh-CN" altLang="en-US" dirty="0" smtClean="0">
                <a:effectLst>
                  <a:outerShdw blurRad="38100" dist="38100" dir="2700000" algn="tl">
                    <a:srgbClr val="C0C0C0"/>
                  </a:outerShdw>
                </a:effectLst>
                <a:latin typeface="宋体" panose="02010600030101010101" pitchFamily="2" charset="-122"/>
                <a:ea typeface="宋体" panose="02010600030101010101" pitchFamily="2" charset="-122"/>
              </a:rPr>
              <a:t>中符号表示总结（续）</a:t>
            </a:r>
            <a:endParaRPr lang="en-US" dirty="0">
              <a:latin typeface="宋体" panose="02010600030101010101" pitchFamily="2" charset="-122"/>
              <a:ea typeface="宋体" panose="02010600030101010101" pitchFamily="2" charset="-122"/>
            </a:endParaRPr>
          </a:p>
        </p:txBody>
      </p:sp>
      <p:pic>
        <p:nvPicPr>
          <p:cNvPr id="159747" name="Picture 5"/>
          <p:cNvPicPr>
            <a:picLocks noChangeAspect="1" noChangeArrowheads="1"/>
          </p:cNvPicPr>
          <p:nvPr/>
        </p:nvPicPr>
        <p:blipFill>
          <a:blip r:embed="rId1">
            <a:extLst>
              <a:ext uri="{28A0092B-C50C-407E-A947-70E740481C1C}">
                <a14:useLocalDpi xmlns:a14="http://schemas.microsoft.com/office/drawing/2010/main" val="0"/>
              </a:ext>
            </a:extLst>
          </a:blip>
          <a:srcRect t="45372"/>
          <a:stretch>
            <a:fillRect/>
          </a:stretch>
        </p:blipFill>
        <p:spPr bwMode="auto">
          <a:xfrm>
            <a:off x="1196975" y="979488"/>
            <a:ext cx="743585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可选 </a:t>
            </a:r>
            <a:r>
              <a:rPr lang="en-US" altLang="zh-CN" smtClean="0">
                <a:latin typeface="宋体" panose="02010600030101010101" pitchFamily="2" charset="-122"/>
                <a:ea typeface="宋体" panose="02010600030101010101" pitchFamily="2" charset="-122"/>
              </a:rPr>
              <a:t>ER </a:t>
            </a:r>
            <a:r>
              <a:rPr lang="zh-CN" altLang="en-US" smtClean="0">
                <a:latin typeface="宋体" panose="02010600030101010101" pitchFamily="2" charset="-122"/>
                <a:ea typeface="宋体" panose="02010600030101010101" pitchFamily="2" charset="-122"/>
              </a:rPr>
              <a:t>标记</a:t>
            </a:r>
            <a:endParaRPr lang="zh-CN" altLang="en-US" smtClean="0">
              <a:latin typeface="宋体" panose="02010600030101010101" pitchFamily="2" charset="-122"/>
              <a:ea typeface="宋体" panose="02010600030101010101" pitchFamily="2" charset="-122"/>
            </a:endParaRPr>
          </a:p>
        </p:txBody>
      </p:sp>
      <p:sp>
        <p:nvSpPr>
          <p:cNvPr id="161795" name="Rectangle 116"/>
          <p:cNvSpPr>
            <a:spLocks noGrp="1" noChangeArrowheads="1"/>
          </p:cNvSpPr>
          <p:nvPr>
            <p:ph type="body" idx="1"/>
          </p:nvPr>
        </p:nvSpPr>
        <p:spPr>
          <a:xfrm>
            <a:off x="814388" y="1093788"/>
            <a:ext cx="7661275" cy="606425"/>
          </a:xfrm>
        </p:spPr>
        <p:txBody>
          <a:bodyPr/>
          <a:lstStyle/>
          <a:p>
            <a:r>
              <a:rPr kumimoji="0" lang="en-US" altLang="zh-CN" sz="2000" smtClean="0"/>
              <a:t> </a:t>
            </a:r>
            <a:r>
              <a:rPr kumimoji="0" lang="en-US" altLang="zh-CN" smtClean="0"/>
              <a:t>Chen, IDE1FX, …</a:t>
            </a:r>
            <a:endParaRPr kumimoji="0" lang="en-US" altLang="zh-CN" smtClean="0"/>
          </a:p>
        </p:txBody>
      </p:sp>
      <p:pic>
        <p:nvPicPr>
          <p:cNvPr id="161796" name="Picture 5"/>
          <p:cNvPicPr>
            <a:picLocks noChangeAspect="1" noChangeArrowheads="1"/>
          </p:cNvPicPr>
          <p:nvPr/>
        </p:nvPicPr>
        <p:blipFill>
          <a:blip r:embed="rId1">
            <a:extLst>
              <a:ext uri="{28A0092B-C50C-407E-A947-70E740481C1C}">
                <a14:useLocalDpi xmlns:a14="http://schemas.microsoft.com/office/drawing/2010/main" val="0"/>
              </a:ext>
            </a:extLst>
          </a:blip>
          <a:srcRect r="15594" b="76595"/>
          <a:stretch>
            <a:fillRect/>
          </a:stretch>
        </p:blipFill>
        <p:spPr bwMode="auto">
          <a:xfrm>
            <a:off x="1065213" y="1760538"/>
            <a:ext cx="6831012"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7" name="Picture 5"/>
          <p:cNvPicPr>
            <a:picLocks noChangeAspect="1" noChangeArrowheads="1"/>
          </p:cNvPicPr>
          <p:nvPr/>
        </p:nvPicPr>
        <p:blipFill>
          <a:blip r:embed="rId1">
            <a:extLst>
              <a:ext uri="{28A0092B-C50C-407E-A947-70E740481C1C}">
                <a14:useLocalDpi xmlns:a14="http://schemas.microsoft.com/office/drawing/2010/main" val="0"/>
              </a:ext>
            </a:extLst>
          </a:blip>
          <a:srcRect t="87552"/>
          <a:stretch>
            <a:fillRect/>
          </a:stretch>
        </p:blipFill>
        <p:spPr bwMode="auto">
          <a:xfrm>
            <a:off x="514350" y="4040188"/>
            <a:ext cx="8478838"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zh-CN" altLang="en-US" smtClean="0">
                <a:latin typeface="宋体" panose="02010600030101010101" pitchFamily="2" charset="-122"/>
                <a:ea typeface="宋体" panose="02010600030101010101" pitchFamily="2" charset="-122"/>
              </a:rPr>
              <a:t>可选 </a:t>
            </a:r>
            <a:r>
              <a:rPr lang="en-US" altLang="zh-CN" smtClean="0">
                <a:latin typeface="宋体" panose="02010600030101010101" pitchFamily="2" charset="-122"/>
                <a:ea typeface="宋体" panose="02010600030101010101" pitchFamily="2" charset="-122"/>
              </a:rPr>
              <a:t>ER </a:t>
            </a:r>
            <a:r>
              <a:rPr lang="zh-CN" altLang="en-US" smtClean="0">
                <a:latin typeface="宋体" panose="02010600030101010101" pitchFamily="2" charset="-122"/>
                <a:ea typeface="宋体" panose="02010600030101010101" pitchFamily="2" charset="-122"/>
              </a:rPr>
              <a:t>标记</a:t>
            </a:r>
            <a:endParaRPr lang="zh-CN" altLang="en-US" smtClean="0">
              <a:latin typeface="宋体" panose="02010600030101010101" pitchFamily="2" charset="-122"/>
              <a:ea typeface="宋体" panose="02010600030101010101" pitchFamily="2" charset="-122"/>
            </a:endParaRPr>
          </a:p>
        </p:txBody>
      </p:sp>
      <p:sp>
        <p:nvSpPr>
          <p:cNvPr id="163843" name="Rectangle 3"/>
          <p:cNvSpPr>
            <a:spLocks noGrp="1" noChangeArrowheads="1"/>
          </p:cNvSpPr>
          <p:nvPr>
            <p:ph type="body" idx="1"/>
          </p:nvPr>
        </p:nvSpPr>
        <p:spPr>
          <a:xfrm>
            <a:off x="639763" y="1266825"/>
            <a:ext cx="8232775" cy="622300"/>
          </a:xfrm>
        </p:spPr>
        <p:txBody>
          <a:bodyPr/>
          <a:lstStyle/>
          <a:p>
            <a:pPr>
              <a:buFont typeface="Monotype Sorts" charset="2"/>
              <a:buNone/>
            </a:pPr>
            <a:r>
              <a:rPr lang="en-US" altLang="zh-CN" b="1" smtClean="0"/>
              <a:t>                                             Chen                      IDE1FX (Crows feet notation)</a:t>
            </a:r>
            <a:endParaRPr lang="en-US" altLang="zh-CN" b="1" smtClean="0"/>
          </a:p>
        </p:txBody>
      </p:sp>
      <p:pic>
        <p:nvPicPr>
          <p:cNvPr id="163844" name="Picture 5"/>
          <p:cNvPicPr>
            <a:picLocks noChangeAspect="1" noChangeArrowheads="1"/>
          </p:cNvPicPr>
          <p:nvPr/>
        </p:nvPicPr>
        <p:blipFill>
          <a:blip r:embed="rId1">
            <a:extLst>
              <a:ext uri="{28A0092B-C50C-407E-A947-70E740481C1C}">
                <a14:useLocalDpi xmlns:a14="http://schemas.microsoft.com/office/drawing/2010/main" val="0"/>
              </a:ext>
            </a:extLst>
          </a:blip>
          <a:srcRect t="22716" b="11975"/>
          <a:stretch>
            <a:fillRect/>
          </a:stretch>
        </p:blipFill>
        <p:spPr bwMode="auto">
          <a:xfrm>
            <a:off x="1223963" y="1784350"/>
            <a:ext cx="7554912"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zh-CN" smtClean="0">
                <a:latin typeface="宋体" panose="02010600030101010101" pitchFamily="2" charset="-122"/>
                <a:ea typeface="宋体" panose="02010600030101010101" pitchFamily="2" charset="-122"/>
              </a:rPr>
              <a:t>UML	</a:t>
            </a:r>
            <a:endParaRPr lang="en-US" altLang="zh-CN" smtClean="0">
              <a:latin typeface="宋体" panose="02010600030101010101" pitchFamily="2" charset="-122"/>
              <a:ea typeface="宋体" panose="02010600030101010101" pitchFamily="2" charset="-122"/>
            </a:endParaRPr>
          </a:p>
        </p:txBody>
      </p:sp>
      <p:sp>
        <p:nvSpPr>
          <p:cNvPr id="165891" name="Rectangle 3"/>
          <p:cNvSpPr>
            <a:spLocks noGrp="1" noChangeArrowheads="1"/>
          </p:cNvSpPr>
          <p:nvPr>
            <p:ph type="body" idx="1"/>
          </p:nvPr>
        </p:nvSpPr>
        <p:spPr>
          <a:xfrm>
            <a:off x="855663" y="1222375"/>
            <a:ext cx="7419975" cy="4876800"/>
          </a:xfrm>
        </p:spPr>
        <p:txBody>
          <a:bodyPr/>
          <a:lstStyle/>
          <a:p>
            <a:r>
              <a:rPr lang="en-US" altLang="zh-CN" b="1" smtClean="0">
                <a:solidFill>
                  <a:srgbClr val="000099"/>
                </a:solidFill>
              </a:rPr>
              <a:t>UML</a:t>
            </a:r>
            <a:r>
              <a:rPr lang="en-US" altLang="zh-CN" smtClean="0"/>
              <a:t>: Unified Modeling Language</a:t>
            </a:r>
            <a:endParaRPr lang="en-US" altLang="zh-CN" smtClean="0"/>
          </a:p>
          <a:p>
            <a:r>
              <a:rPr lang="en-US" altLang="zh-CN" smtClean="0"/>
              <a:t>UML UML</a:t>
            </a:r>
            <a:r>
              <a:rPr lang="zh-CN" altLang="en-US" smtClean="0"/>
              <a:t>是为了建立软件系统不同部分的规范定义而提出的</a:t>
            </a:r>
            <a:endParaRPr lang="en-US" altLang="zh-CN" smtClean="0"/>
          </a:p>
          <a:p>
            <a:r>
              <a:rPr lang="en-US" altLang="zh-CN" smtClean="0"/>
              <a:t>UML </a:t>
            </a:r>
            <a:r>
              <a:rPr lang="zh-CN" altLang="en-US" smtClean="0"/>
              <a:t>类图和</a:t>
            </a:r>
            <a:r>
              <a:rPr lang="en-US" altLang="zh-CN" smtClean="0"/>
              <a:t>E-R </a:t>
            </a:r>
            <a:r>
              <a:rPr lang="zh-CN" altLang="en-US" smtClean="0"/>
              <a:t>图相似</a:t>
            </a:r>
            <a:r>
              <a:rPr lang="en-US" altLang="zh-CN" smtClean="0"/>
              <a:t>, </a:t>
            </a:r>
            <a:r>
              <a:rPr lang="zh-CN" altLang="en-US" smtClean="0"/>
              <a:t>但有一些不同</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858838" y="104775"/>
            <a:ext cx="8077200" cy="609600"/>
          </a:xfrm>
        </p:spPr>
        <p:txBody>
          <a:bodyPr/>
          <a:lstStyle/>
          <a:p>
            <a:r>
              <a:rPr lang="en-US" altLang="zh-CN" smtClean="0">
                <a:latin typeface="宋体" panose="02010600030101010101" pitchFamily="2" charset="-122"/>
                <a:ea typeface="宋体" panose="02010600030101010101" pitchFamily="2" charset="-122"/>
              </a:rPr>
              <a:t>ER vs. UML </a:t>
            </a:r>
            <a:r>
              <a:rPr lang="zh-CN" altLang="en-US" smtClean="0">
                <a:latin typeface="宋体" panose="02010600030101010101" pitchFamily="2" charset="-122"/>
                <a:ea typeface="宋体" panose="02010600030101010101" pitchFamily="2" charset="-122"/>
              </a:rPr>
              <a:t>类图</a:t>
            </a:r>
            <a:endParaRPr lang="zh-CN" altLang="en-US" smtClean="0">
              <a:solidFill>
                <a:srgbClr val="FF0000"/>
              </a:solidFill>
              <a:latin typeface="宋体" panose="02010600030101010101" pitchFamily="2" charset="-122"/>
              <a:ea typeface="宋体" panose="02010600030101010101" pitchFamily="2" charset="-122"/>
            </a:endParaRPr>
          </a:p>
        </p:txBody>
      </p:sp>
      <p:sp>
        <p:nvSpPr>
          <p:cNvPr id="167939" name="Text Box 163"/>
          <p:cNvSpPr txBox="1">
            <a:spLocks noChangeArrowheads="1"/>
          </p:cNvSpPr>
          <p:nvPr/>
        </p:nvSpPr>
        <p:spPr bwMode="auto">
          <a:xfrm>
            <a:off x="1673225" y="6007100"/>
            <a:ext cx="610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800">
                <a:solidFill>
                  <a:schemeClr val="tx2"/>
                </a:solidFill>
                <a:latin typeface="Helvetica" panose="020B0604020202020204" pitchFamily="34" charset="0"/>
                <a:ea typeface="MS PGothic" panose="020B0600070205080204" pitchFamily="34" charset="-128"/>
              </a:rPr>
              <a:t>*</a:t>
            </a:r>
            <a:r>
              <a:rPr kumimoji="0" lang="en-US" altLang="zh-CN" sz="1800">
                <a:latin typeface="Helvetica" panose="020B0604020202020204" pitchFamily="34" charset="0"/>
                <a:ea typeface="MS PGothic" panose="020B0600070205080204" pitchFamily="34" charset="-128"/>
              </a:rPr>
              <a:t>Note reversal of position in cardinality constraint depiction</a:t>
            </a:r>
            <a:endParaRPr kumimoji="0" lang="en-US" altLang="zh-CN" sz="1800">
              <a:latin typeface="Helvetica" panose="020B0604020202020204" pitchFamily="34" charset="0"/>
              <a:ea typeface="MS PGothic" panose="020B0600070205080204" pitchFamily="34" charset="-128"/>
            </a:endParaRPr>
          </a:p>
        </p:txBody>
      </p:sp>
      <p:pic>
        <p:nvPicPr>
          <p:cNvPr id="167940" name="Picture 5"/>
          <p:cNvPicPr>
            <a:picLocks noChangeAspect="1" noChangeArrowheads="1"/>
          </p:cNvPicPr>
          <p:nvPr/>
        </p:nvPicPr>
        <p:blipFill>
          <a:blip r:embed="rId1">
            <a:extLst>
              <a:ext uri="{28A0092B-C50C-407E-A947-70E740481C1C}">
                <a14:useLocalDpi xmlns:a14="http://schemas.microsoft.com/office/drawing/2010/main" val="0"/>
              </a:ext>
            </a:extLst>
          </a:blip>
          <a:srcRect b="44093"/>
          <a:stretch>
            <a:fillRect/>
          </a:stretch>
        </p:blipFill>
        <p:spPr bwMode="auto">
          <a:xfrm>
            <a:off x="569913" y="1065213"/>
            <a:ext cx="82804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ltLang="zh-CN" smtClean="0">
                <a:latin typeface="宋体" panose="02010600030101010101" pitchFamily="2" charset="-122"/>
                <a:ea typeface="宋体" panose="02010600030101010101" pitchFamily="2" charset="-122"/>
              </a:rPr>
              <a:t>ER vs. UML </a:t>
            </a:r>
            <a:r>
              <a:rPr lang="zh-CN" altLang="en-US" smtClean="0">
                <a:latin typeface="宋体" panose="02010600030101010101" pitchFamily="2" charset="-122"/>
                <a:ea typeface="宋体" panose="02010600030101010101" pitchFamily="2" charset="-122"/>
              </a:rPr>
              <a:t>类图</a:t>
            </a:r>
            <a:endParaRPr lang="zh-CN" altLang="en-US" smtClean="0">
              <a:latin typeface="宋体" panose="02010600030101010101" pitchFamily="2" charset="-122"/>
              <a:ea typeface="宋体" panose="02010600030101010101" pitchFamily="2" charset="-122"/>
            </a:endParaRPr>
          </a:p>
        </p:txBody>
      </p:sp>
      <p:sp>
        <p:nvSpPr>
          <p:cNvPr id="169987" name="Text Box 82"/>
          <p:cNvSpPr txBox="1">
            <a:spLocks noChangeArrowheads="1"/>
          </p:cNvSpPr>
          <p:nvPr/>
        </p:nvSpPr>
        <p:spPr bwMode="auto">
          <a:xfrm>
            <a:off x="1630363" y="1058863"/>
            <a:ext cx="2335212"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5000" rIns="90000" bIns="45000"/>
          <a:lstStyle>
            <a:lvl1pPr defTabSz="449580">
              <a:spcBef>
                <a:spcPct val="35000"/>
              </a:spcBef>
              <a:buClr>
                <a:schemeClr val="tx2"/>
              </a:buClr>
              <a:buSzPct val="90000"/>
              <a:buFont typeface="Monotype Sorts" charset="2"/>
              <a:buChar char="n"/>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1pPr>
            <a:lvl2pPr marL="742950" indent="-285750" defTabSz="449580">
              <a:spcBef>
                <a:spcPct val="35000"/>
              </a:spcBef>
              <a:buClr>
                <a:schemeClr val="folHlink"/>
              </a:buClr>
              <a:buSzPct val="80000"/>
              <a:buFont typeface="Monotype Sorts" charset="2"/>
              <a:buChar char="l"/>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2pPr>
            <a:lvl3pPr marL="1143000" indent="-228600" defTabSz="449580">
              <a:spcBef>
                <a:spcPct val="35000"/>
              </a:spcBef>
              <a:buClr>
                <a:srgbClr val="33CC33"/>
              </a:buClr>
              <a:buSzPct val="75000"/>
              <a:buFont typeface="Webdings" panose="05030102010509060703" pitchFamily="18" charset="2"/>
              <a:buChar char="4"/>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3pPr>
            <a:lvl4pPr marL="1600200" indent="-228600" defTabSz="449580">
              <a:spcBef>
                <a:spcPct val="35000"/>
              </a:spcBef>
              <a:buClr>
                <a:schemeClr val="hlink"/>
              </a:buClr>
              <a:buFont typeface="Times New Roman" panose="02020603050405020304" pitchFamily="18" charset="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4pPr>
            <a:lvl5pPr marL="2057400" indent="-228600" defTabSz="449580">
              <a:spcBef>
                <a:spcPct val="35000"/>
              </a:spcBef>
              <a:buClr>
                <a:schemeClr val="tx2"/>
              </a:buClr>
              <a:buSzPct val="7500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5pPr>
            <a:lvl6pPr marL="2514600" indent="-228600" defTabSz="449580" eaLnBrk="0" fontAlgn="base" hangingPunct="0">
              <a:spcBef>
                <a:spcPct val="35000"/>
              </a:spcBef>
              <a:spcAft>
                <a:spcPct val="0"/>
              </a:spcAft>
              <a:buClr>
                <a:schemeClr val="tx2"/>
              </a:buClr>
              <a:buSzPct val="7500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6pPr>
            <a:lvl7pPr marL="2971800" indent="-228600" defTabSz="449580" eaLnBrk="0" fontAlgn="base" hangingPunct="0">
              <a:spcBef>
                <a:spcPct val="35000"/>
              </a:spcBef>
              <a:spcAft>
                <a:spcPct val="0"/>
              </a:spcAft>
              <a:buClr>
                <a:schemeClr val="tx2"/>
              </a:buClr>
              <a:buSzPct val="7500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7pPr>
            <a:lvl8pPr marL="3429000" indent="-228600" defTabSz="449580" eaLnBrk="0" fontAlgn="base" hangingPunct="0">
              <a:spcBef>
                <a:spcPct val="35000"/>
              </a:spcBef>
              <a:spcAft>
                <a:spcPct val="0"/>
              </a:spcAft>
              <a:buClr>
                <a:schemeClr val="tx2"/>
              </a:buClr>
              <a:buSzPct val="7500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8pPr>
            <a:lvl9pPr marL="3886200" indent="-228600" defTabSz="449580" eaLnBrk="0" fontAlgn="base" hangingPunct="0">
              <a:spcBef>
                <a:spcPct val="35000"/>
              </a:spcBef>
              <a:spcAft>
                <a:spcPct val="0"/>
              </a:spcAft>
              <a:buClr>
                <a:schemeClr val="tx2"/>
              </a:buClr>
              <a:buSzPct val="7500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9pPr>
          </a:lstStyle>
          <a:p>
            <a:pPr eaLnBrk="1">
              <a:lnSpc>
                <a:spcPct val="104000"/>
              </a:lnSpc>
              <a:spcBef>
                <a:spcPct val="0"/>
              </a:spcBef>
              <a:buClr>
                <a:srgbClr val="000000"/>
              </a:buClr>
              <a:buSzPct val="45000"/>
              <a:buFont typeface="Wingdings" panose="05000000000000000000" pitchFamily="2" charset="2"/>
              <a:buNone/>
            </a:pPr>
            <a:r>
              <a:rPr kumimoji="0" lang="en-US" altLang="zh-CN" sz="1800" b="1">
                <a:solidFill>
                  <a:srgbClr val="000000"/>
                </a:solidFill>
                <a:latin typeface="Arial" panose="020B0604020202020204" pitchFamily="34" charset="0"/>
                <a:ea typeface="MS PGothic" panose="020B0600070205080204" pitchFamily="34" charset="-128"/>
              </a:rPr>
              <a:t>ER Diagram Notation</a:t>
            </a:r>
            <a:endParaRPr kumimoji="0" lang="en-US" altLang="zh-CN" sz="1800" b="1">
              <a:solidFill>
                <a:srgbClr val="000000"/>
              </a:solidFill>
              <a:latin typeface="Arial" panose="020B0604020202020204" pitchFamily="34" charset="0"/>
              <a:ea typeface="MS PGothic" panose="020B0600070205080204" pitchFamily="34" charset="-128"/>
            </a:endParaRPr>
          </a:p>
        </p:txBody>
      </p:sp>
      <p:sp>
        <p:nvSpPr>
          <p:cNvPr id="169988" name="Text Box 83"/>
          <p:cNvSpPr txBox="1">
            <a:spLocks noChangeArrowheads="1"/>
          </p:cNvSpPr>
          <p:nvPr/>
        </p:nvSpPr>
        <p:spPr bwMode="auto">
          <a:xfrm>
            <a:off x="5378450" y="1087438"/>
            <a:ext cx="2030413"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5000" rIns="90000" bIns="45000"/>
          <a:lstStyle>
            <a:lvl1pPr defTabSz="449580">
              <a:spcBef>
                <a:spcPct val="35000"/>
              </a:spcBef>
              <a:buClr>
                <a:schemeClr val="tx2"/>
              </a:buClr>
              <a:buSzPct val="90000"/>
              <a:buFont typeface="Monotype Sorts" charset="2"/>
              <a:buChar char="n"/>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1pPr>
            <a:lvl2pPr marL="742950" indent="-285750" defTabSz="449580">
              <a:spcBef>
                <a:spcPct val="35000"/>
              </a:spcBef>
              <a:buClr>
                <a:schemeClr val="folHlink"/>
              </a:buClr>
              <a:buSzPct val="80000"/>
              <a:buFont typeface="Monotype Sorts" charset="2"/>
              <a:buChar char="l"/>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2pPr>
            <a:lvl3pPr marL="1143000" indent="-228600" defTabSz="449580">
              <a:spcBef>
                <a:spcPct val="35000"/>
              </a:spcBef>
              <a:buClr>
                <a:srgbClr val="33CC33"/>
              </a:buClr>
              <a:buSzPct val="75000"/>
              <a:buFont typeface="Webdings" panose="05030102010509060703" pitchFamily="18" charset="2"/>
              <a:buChar char="4"/>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3pPr>
            <a:lvl4pPr marL="1600200" indent="-228600" defTabSz="449580">
              <a:spcBef>
                <a:spcPct val="35000"/>
              </a:spcBef>
              <a:buClr>
                <a:schemeClr val="hlink"/>
              </a:buClr>
              <a:buFont typeface="Times New Roman" panose="02020603050405020304" pitchFamily="18" charset="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4pPr>
            <a:lvl5pPr marL="2057400" indent="-228600" defTabSz="449580">
              <a:spcBef>
                <a:spcPct val="35000"/>
              </a:spcBef>
              <a:buClr>
                <a:schemeClr val="tx2"/>
              </a:buClr>
              <a:buSzPct val="7500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5pPr>
            <a:lvl6pPr marL="2514600" indent="-228600" defTabSz="449580" eaLnBrk="0" fontAlgn="base" hangingPunct="0">
              <a:spcBef>
                <a:spcPct val="35000"/>
              </a:spcBef>
              <a:spcAft>
                <a:spcPct val="0"/>
              </a:spcAft>
              <a:buClr>
                <a:schemeClr val="tx2"/>
              </a:buClr>
              <a:buSzPct val="7500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6pPr>
            <a:lvl7pPr marL="2971800" indent="-228600" defTabSz="449580" eaLnBrk="0" fontAlgn="base" hangingPunct="0">
              <a:spcBef>
                <a:spcPct val="35000"/>
              </a:spcBef>
              <a:spcAft>
                <a:spcPct val="0"/>
              </a:spcAft>
              <a:buClr>
                <a:schemeClr val="tx2"/>
              </a:buClr>
              <a:buSzPct val="7500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7pPr>
            <a:lvl8pPr marL="3429000" indent="-228600" defTabSz="449580" eaLnBrk="0" fontAlgn="base" hangingPunct="0">
              <a:spcBef>
                <a:spcPct val="35000"/>
              </a:spcBef>
              <a:spcAft>
                <a:spcPct val="0"/>
              </a:spcAft>
              <a:buClr>
                <a:schemeClr val="tx2"/>
              </a:buClr>
              <a:buSzPct val="7500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8pPr>
            <a:lvl9pPr marL="3886200" indent="-228600" defTabSz="449580" eaLnBrk="0" fontAlgn="base" hangingPunct="0">
              <a:spcBef>
                <a:spcPct val="35000"/>
              </a:spcBef>
              <a:spcAft>
                <a:spcPct val="0"/>
              </a:spcAft>
              <a:buClr>
                <a:schemeClr val="tx2"/>
              </a:buClr>
              <a:buSzPct val="75000"/>
              <a:buChar cha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a:solidFill>
                  <a:schemeClr val="tx1"/>
                </a:solidFill>
                <a:latin typeface="宋体" panose="02010600030101010101" pitchFamily="2" charset="-122"/>
                <a:ea typeface="宋体" panose="02010600030101010101" pitchFamily="2" charset="-122"/>
              </a:defRPr>
            </a:lvl9pPr>
          </a:lstStyle>
          <a:p>
            <a:pPr eaLnBrk="1">
              <a:lnSpc>
                <a:spcPct val="104000"/>
              </a:lnSpc>
              <a:spcBef>
                <a:spcPct val="0"/>
              </a:spcBef>
              <a:buClr>
                <a:srgbClr val="000000"/>
              </a:buClr>
              <a:buSzPct val="45000"/>
              <a:buFont typeface="Wingdings" panose="05000000000000000000" pitchFamily="2" charset="2"/>
              <a:buNone/>
            </a:pPr>
            <a:r>
              <a:rPr kumimoji="0" lang="en-US" altLang="zh-CN" sz="1800" b="1">
                <a:solidFill>
                  <a:srgbClr val="000000"/>
                </a:solidFill>
                <a:latin typeface="Arial" panose="020B0604020202020204" pitchFamily="34" charset="0"/>
                <a:ea typeface="MS PGothic" panose="020B0600070205080204" pitchFamily="34" charset="-128"/>
              </a:rPr>
              <a:t>Equivalent in UML</a:t>
            </a:r>
            <a:endParaRPr kumimoji="0" lang="en-US" altLang="zh-CN" sz="1800" b="1">
              <a:solidFill>
                <a:srgbClr val="000000"/>
              </a:solidFill>
              <a:latin typeface="Arial" panose="020B0604020202020204" pitchFamily="34" charset="0"/>
              <a:ea typeface="MS PGothic" panose="020B0600070205080204" pitchFamily="34" charset="-128"/>
            </a:endParaRPr>
          </a:p>
        </p:txBody>
      </p:sp>
      <p:sp>
        <p:nvSpPr>
          <p:cNvPr id="169989" name="Text Box 84"/>
          <p:cNvSpPr txBox="1">
            <a:spLocks noChangeArrowheads="1"/>
          </p:cNvSpPr>
          <p:nvPr/>
        </p:nvSpPr>
        <p:spPr bwMode="auto">
          <a:xfrm>
            <a:off x="1158875" y="5829300"/>
            <a:ext cx="6737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kumimoji="0" lang="en-US" altLang="zh-CN" sz="1800">
                <a:solidFill>
                  <a:schemeClr val="tx2"/>
                </a:solidFill>
                <a:latin typeface="Helvetica" panose="020B0604020202020204" pitchFamily="34" charset="0"/>
                <a:ea typeface="MS PGothic" panose="020B0600070205080204" pitchFamily="34" charset="-128"/>
              </a:rPr>
              <a:t>*</a:t>
            </a:r>
            <a:r>
              <a:rPr kumimoji="0" lang="en-US" altLang="zh-CN" sz="1800">
                <a:latin typeface="Helvetica" panose="020B0604020202020204" pitchFamily="34" charset="0"/>
                <a:ea typeface="MS PGothic" panose="020B0600070205080204" pitchFamily="34" charset="-128"/>
              </a:rPr>
              <a:t>Generalization can use merged or separate arrows independent</a:t>
            </a:r>
            <a:endParaRPr kumimoji="0" lang="en-US" altLang="zh-CN" sz="1800">
              <a:latin typeface="Helvetica" panose="020B0604020202020204" pitchFamily="34" charset="0"/>
              <a:ea typeface="MS PGothic" panose="020B0600070205080204" pitchFamily="34" charset="-128"/>
            </a:endParaRPr>
          </a:p>
          <a:p>
            <a:pPr>
              <a:spcBef>
                <a:spcPct val="0"/>
              </a:spcBef>
              <a:buClrTx/>
              <a:buSzTx/>
              <a:buFontTx/>
              <a:buNone/>
            </a:pPr>
            <a:r>
              <a:rPr kumimoji="0" lang="en-US" altLang="zh-CN" sz="1800">
                <a:latin typeface="Helvetica" panose="020B0604020202020204" pitchFamily="34" charset="0"/>
                <a:ea typeface="MS PGothic" panose="020B0600070205080204" pitchFamily="34" charset="-128"/>
              </a:rPr>
              <a:t>  of disjoint/overlapping</a:t>
            </a:r>
            <a:endParaRPr kumimoji="0" lang="en-US" altLang="zh-CN" sz="1800">
              <a:solidFill>
                <a:schemeClr val="tx2"/>
              </a:solidFill>
              <a:latin typeface="Helvetica" panose="020B0604020202020204" pitchFamily="34" charset="0"/>
              <a:ea typeface="MS PGothic" panose="020B0600070205080204" pitchFamily="34" charset="-128"/>
            </a:endParaRPr>
          </a:p>
        </p:txBody>
      </p:sp>
      <p:pic>
        <p:nvPicPr>
          <p:cNvPr id="169990" name="Picture 5"/>
          <p:cNvPicPr>
            <a:picLocks noChangeAspect="1" noChangeArrowheads="1"/>
          </p:cNvPicPr>
          <p:nvPr/>
        </p:nvPicPr>
        <p:blipFill>
          <a:blip r:embed="rId1">
            <a:extLst>
              <a:ext uri="{28A0092B-C50C-407E-A947-70E740481C1C}">
                <a14:useLocalDpi xmlns:a14="http://schemas.microsoft.com/office/drawing/2010/main" val="0"/>
              </a:ext>
            </a:extLst>
          </a:blip>
          <a:srcRect t="56212" r="11429"/>
          <a:stretch>
            <a:fillRect/>
          </a:stretch>
        </p:blipFill>
        <p:spPr bwMode="auto">
          <a:xfrm>
            <a:off x="846138" y="1641475"/>
            <a:ext cx="7870825"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ltLang="zh-CN" smtClean="0">
                <a:latin typeface="宋体" panose="02010600030101010101" pitchFamily="2" charset="-122"/>
                <a:ea typeface="宋体" panose="02010600030101010101" pitchFamily="2" charset="-122"/>
              </a:rPr>
              <a:t>UML </a:t>
            </a:r>
            <a:r>
              <a:rPr lang="zh-CN" altLang="en-US" smtClean="0">
                <a:latin typeface="宋体" panose="02010600030101010101" pitchFamily="2" charset="-122"/>
                <a:ea typeface="宋体" panose="02010600030101010101" pitchFamily="2" charset="-122"/>
              </a:rPr>
              <a:t>类图（续）</a:t>
            </a:r>
            <a:endParaRPr lang="zh-CN" altLang="en-US" smtClean="0">
              <a:latin typeface="宋体" panose="02010600030101010101" pitchFamily="2" charset="-122"/>
              <a:ea typeface="宋体" panose="02010600030101010101" pitchFamily="2" charset="-122"/>
            </a:endParaRPr>
          </a:p>
        </p:txBody>
      </p:sp>
      <p:sp>
        <p:nvSpPr>
          <p:cNvPr id="172035" name="Rectangle 3"/>
          <p:cNvSpPr>
            <a:spLocks noGrp="1" noChangeArrowheads="1"/>
          </p:cNvSpPr>
          <p:nvPr>
            <p:ph type="body" idx="1"/>
          </p:nvPr>
        </p:nvSpPr>
        <p:spPr>
          <a:xfrm>
            <a:off x="855663" y="1222375"/>
            <a:ext cx="7359650" cy="5029200"/>
          </a:xfrm>
        </p:spPr>
        <p:txBody>
          <a:bodyPr/>
          <a:lstStyle/>
          <a:p>
            <a:r>
              <a:rPr lang="zh-CN" altLang="en-US" smtClean="0"/>
              <a:t>通过画一条线段连接实体集来表示二元联系集，将联系集的名称写在线段的附近</a:t>
            </a:r>
            <a:r>
              <a:rPr lang="en-US" altLang="zh-CN" smtClean="0"/>
              <a:t>.  </a:t>
            </a:r>
            <a:endParaRPr lang="en-US" altLang="zh-CN" smtClean="0"/>
          </a:p>
          <a:p>
            <a:r>
              <a:rPr lang="zh-CN" altLang="en-US" smtClean="0"/>
              <a:t>我们还可以通过将角色的名称写在靠近实体集的线段上，来说明联系集中一个实体集的角色</a:t>
            </a:r>
            <a:r>
              <a:rPr lang="en-US" altLang="zh-CN" smtClean="0"/>
              <a:t>. </a:t>
            </a:r>
            <a:endParaRPr lang="en-US" altLang="zh-CN" smtClean="0"/>
          </a:p>
          <a:p>
            <a:r>
              <a:rPr lang="zh-CN" altLang="en-US" smtClean="0"/>
              <a:t>另一种方法是，我们可将联系集的名字写在方框里，和联系集的属性写在一起，并用虚线把这个方框连接到表示联系集的连线上。</a:t>
            </a:r>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ltLang="zh-CN" smtClean="0">
                <a:latin typeface="宋体" panose="02010600030101010101" pitchFamily="2" charset="-122"/>
                <a:ea typeface="宋体" panose="02010600030101010101" pitchFamily="2" charset="-122"/>
              </a:rPr>
              <a:t>7.10</a:t>
            </a:r>
            <a:r>
              <a:rPr lang="zh-CN" altLang="en-US" smtClean="0">
                <a:latin typeface="宋体" panose="02010600030101010101" pitchFamily="2" charset="-122"/>
                <a:ea typeface="宋体" panose="02010600030101010101" pitchFamily="2" charset="-122"/>
              </a:rPr>
              <a:t>数据库设计的其他方面</a:t>
            </a:r>
            <a:endParaRPr lang="zh-CN" altLang="en-US" smtClean="0">
              <a:latin typeface="宋体" panose="02010600030101010101" pitchFamily="2" charset="-122"/>
              <a:ea typeface="宋体" panose="02010600030101010101" pitchFamily="2" charset="-122"/>
            </a:endParaRPr>
          </a:p>
        </p:txBody>
      </p:sp>
      <p:sp>
        <p:nvSpPr>
          <p:cNvPr id="174083" name="Rectangle 3"/>
          <p:cNvSpPr>
            <a:spLocks noGrp="1" noChangeArrowheads="1"/>
          </p:cNvSpPr>
          <p:nvPr>
            <p:ph type="body" idx="1"/>
          </p:nvPr>
        </p:nvSpPr>
        <p:spPr>
          <a:xfrm>
            <a:off x="768350" y="1059770"/>
            <a:ext cx="7661275" cy="5149850"/>
          </a:xfrm>
        </p:spPr>
        <p:txBody>
          <a:bodyPr/>
          <a:lstStyle/>
          <a:p>
            <a:pPr>
              <a:lnSpc>
                <a:spcPct val="150000"/>
              </a:lnSpc>
            </a:pPr>
            <a:r>
              <a:rPr lang="zh-CN" altLang="en-US" sz="2000" dirty="0" smtClean="0"/>
              <a:t>数据约束</a:t>
            </a:r>
            <a:endParaRPr lang="zh-CN" altLang="en-US" sz="2000" dirty="0" smtClean="0"/>
          </a:p>
          <a:p>
            <a:pPr lvl="1">
              <a:lnSpc>
                <a:spcPct val="150000"/>
              </a:lnSpc>
            </a:pPr>
            <a:r>
              <a:rPr lang="zh-CN" altLang="en-US" dirty="0" smtClean="0"/>
              <a:t>识别约束、描述约束、在模式实际中实现约束</a:t>
            </a:r>
            <a:endParaRPr lang="zh-CN" altLang="en-US" dirty="0" smtClean="0"/>
          </a:p>
          <a:p>
            <a:pPr>
              <a:lnSpc>
                <a:spcPct val="150000"/>
              </a:lnSpc>
            </a:pPr>
            <a:r>
              <a:rPr lang="zh-CN" altLang="en-US" sz="2000" dirty="0" smtClean="0"/>
              <a:t>性能考虑</a:t>
            </a:r>
            <a:endParaRPr lang="zh-CN" altLang="en-US" sz="2000" dirty="0" smtClean="0"/>
          </a:p>
          <a:p>
            <a:pPr lvl="1"/>
            <a:r>
              <a:rPr lang="zh-CN" altLang="en-US" dirty="0" smtClean="0"/>
              <a:t>吞吐量、响应时间的需求分析与相关设计考虑</a:t>
            </a:r>
            <a:endParaRPr lang="zh-CN" altLang="en-US" dirty="0" smtClean="0"/>
          </a:p>
          <a:p>
            <a:pPr lvl="1"/>
            <a:r>
              <a:rPr lang="zh-CN" altLang="en-US" dirty="0" smtClean="0"/>
              <a:t>索引设计：索引对查询和更新效率的影响</a:t>
            </a:r>
            <a:endParaRPr lang="zh-CN" altLang="en-US" dirty="0" smtClean="0"/>
          </a:p>
          <a:p>
            <a:pPr>
              <a:lnSpc>
                <a:spcPct val="150000"/>
              </a:lnSpc>
            </a:pPr>
            <a:r>
              <a:rPr lang="zh-CN" altLang="en-US" sz="2000" dirty="0" smtClean="0"/>
              <a:t>授权</a:t>
            </a:r>
            <a:endParaRPr lang="zh-CN" altLang="en-US" sz="2000" dirty="0" smtClean="0"/>
          </a:p>
          <a:p>
            <a:pPr>
              <a:lnSpc>
                <a:spcPct val="150000"/>
              </a:lnSpc>
            </a:pPr>
            <a:r>
              <a:rPr lang="zh-CN" altLang="en-US" sz="2000" dirty="0" smtClean="0"/>
              <a:t>工作流</a:t>
            </a:r>
            <a:endParaRPr lang="zh-CN" altLang="en-US" sz="2000" dirty="0" smtClean="0"/>
          </a:p>
          <a:p>
            <a:pPr lvl="1"/>
            <a:r>
              <a:rPr lang="zh-CN" altLang="en-US" dirty="0" smtClean="0"/>
              <a:t>流程分析和设计是应用系统开发的重要环节</a:t>
            </a:r>
            <a:endParaRPr lang="zh-CN" altLang="en-US" dirty="0" smtClean="0"/>
          </a:p>
          <a:p>
            <a:pPr lvl="1"/>
            <a:r>
              <a:rPr lang="zh-CN" altLang="en-US" dirty="0" smtClean="0"/>
              <a:t>工作流管理系统</a:t>
            </a:r>
            <a:r>
              <a:rPr lang="en-US" altLang="zh-CN" dirty="0" smtClean="0"/>
              <a:t>(WFMS)</a:t>
            </a:r>
            <a:r>
              <a:rPr lang="zh-CN" altLang="en-US" dirty="0" smtClean="0"/>
              <a:t>是流程管理的重要平台</a:t>
            </a:r>
            <a:endParaRPr lang="zh-CN" altLang="en-US" dirty="0" smtClean="0"/>
          </a:p>
          <a:p>
            <a:pPr lvl="1"/>
            <a:r>
              <a:rPr lang="en-US" altLang="zh-CN" dirty="0" smtClean="0"/>
              <a:t>WFMS</a:t>
            </a:r>
            <a:r>
              <a:rPr lang="zh-CN" altLang="en-US" dirty="0" smtClean="0"/>
              <a:t>是一个专业领域，本身并不属于数据库领域</a:t>
            </a:r>
            <a:endParaRPr lang="zh-CN" altLang="en-US" dirty="0" smtClean="0"/>
          </a:p>
          <a:p>
            <a:pPr>
              <a:lnSpc>
                <a:spcPct val="150000"/>
              </a:lnSpc>
            </a:pPr>
            <a:r>
              <a:rPr lang="zh-CN" altLang="en-US" sz="2000" dirty="0" smtClean="0"/>
              <a:t>其它</a:t>
            </a:r>
            <a:endParaRPr lang="zh-CN" altLang="en-US" sz="2000" dirty="0" smtClean="0"/>
          </a:p>
          <a:p>
            <a:pPr lvl="1">
              <a:lnSpc>
                <a:spcPct val="150000"/>
              </a:lnSpc>
            </a:pPr>
            <a:r>
              <a:rPr lang="zh-CN" altLang="en-US" dirty="0" smtClean="0"/>
              <a:t>考虑将来可能的变迁等</a:t>
            </a:r>
            <a:endParaRPr lang="en-US" altLang="zh-CN" dirty="0" smtClean="0"/>
          </a:p>
          <a:p>
            <a:pPr lvl="1">
              <a:lnSpc>
                <a:spcPct val="150000"/>
              </a:lnSpc>
              <a:buFontTx/>
              <a:buNone/>
            </a:pPr>
            <a:endParaRPr lang="en-US" altLang="zh-CN" dirty="0"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altLang="zh-CN" smtClean="0"/>
              <a:t>E-R</a:t>
            </a:r>
            <a:r>
              <a:rPr lang="en-US" altLang="zh-CN" smtClean="0">
                <a:sym typeface="Wingdings" panose="05000000000000000000" pitchFamily="2" charset="2"/>
              </a:rPr>
              <a:t>Schame:</a:t>
            </a:r>
            <a:r>
              <a:rPr lang="zh-CN" altLang="en-US" smtClean="0">
                <a:sym typeface="Wingdings" panose="05000000000000000000" pitchFamily="2" charset="2"/>
              </a:rPr>
              <a:t>练习一</a:t>
            </a:r>
            <a:endParaRPr lang="zh-CN" altLang="en-US" smtClean="0">
              <a:sym typeface="Wingdings" panose="05000000000000000000" pitchFamily="2" charset="2"/>
            </a:endParaRPr>
          </a:p>
        </p:txBody>
      </p:sp>
      <p:sp>
        <p:nvSpPr>
          <p:cNvPr id="175107" name="Rectangle 3"/>
          <p:cNvSpPr>
            <a:spLocks noGrp="1" noChangeArrowheads="1"/>
          </p:cNvSpPr>
          <p:nvPr>
            <p:ph type="body" sz="half" idx="1"/>
          </p:nvPr>
        </p:nvSpPr>
        <p:spPr>
          <a:xfrm>
            <a:off x="685800" y="1371600"/>
            <a:ext cx="7773988" cy="4876800"/>
          </a:xfrm>
        </p:spPr>
        <p:txBody>
          <a:bodyPr/>
          <a:lstStyle/>
          <a:p>
            <a:r>
              <a:rPr lang="zh-CN" altLang="en-US" sz="2400" smtClean="0"/>
              <a:t>对下面的</a:t>
            </a:r>
            <a:r>
              <a:rPr lang="en-US" altLang="zh-CN" sz="2400" smtClean="0"/>
              <a:t>E-R</a:t>
            </a:r>
            <a:r>
              <a:rPr lang="zh-CN" altLang="en-US" sz="2400" smtClean="0"/>
              <a:t>图：</a:t>
            </a:r>
            <a:endParaRPr lang="zh-CN" altLang="en-US" sz="2400" smtClean="0"/>
          </a:p>
          <a:p>
            <a:pPr lvl="1">
              <a:buFontTx/>
              <a:buNone/>
            </a:pPr>
            <a:r>
              <a:rPr lang="en-US" altLang="zh-CN" sz="2000" smtClean="0"/>
              <a:t>1</a:t>
            </a:r>
            <a:r>
              <a:rPr lang="zh-CN" altLang="en-US" sz="2000" smtClean="0"/>
              <a:t>、根据你的理解和设想，补齐需求条目字典；</a:t>
            </a:r>
            <a:endParaRPr lang="zh-CN" altLang="en-US" sz="2000" smtClean="0"/>
          </a:p>
          <a:p>
            <a:pPr lvl="1">
              <a:buFontTx/>
              <a:buNone/>
            </a:pPr>
            <a:r>
              <a:rPr lang="en-US" altLang="zh-CN" sz="2000" smtClean="0"/>
              <a:t>2</a:t>
            </a:r>
            <a:r>
              <a:rPr lang="zh-CN" altLang="en-US" sz="2000" smtClean="0"/>
              <a:t>、将</a:t>
            </a:r>
            <a:r>
              <a:rPr lang="en-US" altLang="zh-CN" sz="2000" smtClean="0"/>
              <a:t>E-R</a:t>
            </a:r>
            <a:r>
              <a:rPr lang="zh-CN" altLang="en-US" sz="2000" smtClean="0"/>
              <a:t>图转化为关系模式并进行必要的模式合并。</a:t>
            </a:r>
            <a:endParaRPr lang="zh-CN" altLang="en-US" sz="2000" smtClean="0"/>
          </a:p>
          <a:p>
            <a:pPr lvl="1">
              <a:buFontTx/>
              <a:buNone/>
            </a:pPr>
            <a:endParaRPr lang="en-US" altLang="zh-CN" sz="2000" smtClean="0"/>
          </a:p>
        </p:txBody>
      </p:sp>
      <p:grpSp>
        <p:nvGrpSpPr>
          <p:cNvPr id="175108" name="Group 4"/>
          <p:cNvGrpSpPr/>
          <p:nvPr/>
        </p:nvGrpSpPr>
        <p:grpSpPr bwMode="auto">
          <a:xfrm>
            <a:off x="395288" y="2924175"/>
            <a:ext cx="6264275" cy="3384550"/>
            <a:chOff x="793" y="1434"/>
            <a:chExt cx="4400" cy="1951"/>
          </a:xfrm>
        </p:grpSpPr>
        <p:sp>
          <p:nvSpPr>
            <p:cNvPr id="175132" name="Rectangle 5"/>
            <p:cNvSpPr>
              <a:spLocks noChangeArrowheads="1"/>
            </p:cNvSpPr>
            <p:nvPr/>
          </p:nvSpPr>
          <p:spPr bwMode="auto">
            <a:xfrm>
              <a:off x="3866" y="3055"/>
              <a:ext cx="489" cy="330"/>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latin typeface="Times New Roman" panose="02020603050405020304" pitchFamily="18" charset="0"/>
                  <a:ea typeface="MS PGothic" panose="020B0600070205080204" pitchFamily="34" charset="-128"/>
                </a:rPr>
                <a:t>仓库</a:t>
              </a:r>
              <a:endParaRPr kumimoji="0" lang="zh-CN" altLang="en-US" sz="2400">
                <a:latin typeface="Times New Roman" panose="02020603050405020304" pitchFamily="18" charset="0"/>
                <a:ea typeface="MS PGothic" panose="020B0600070205080204" pitchFamily="34" charset="-128"/>
              </a:endParaRPr>
            </a:p>
          </p:txBody>
        </p:sp>
        <p:sp>
          <p:nvSpPr>
            <p:cNvPr id="175133" name="AutoShape 6"/>
            <p:cNvSpPr>
              <a:spLocks noChangeArrowheads="1"/>
            </p:cNvSpPr>
            <p:nvPr/>
          </p:nvSpPr>
          <p:spPr bwMode="auto">
            <a:xfrm>
              <a:off x="3133" y="3055"/>
              <a:ext cx="407" cy="330"/>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400">
                  <a:latin typeface="Times New Roman" panose="02020603050405020304" pitchFamily="18" charset="0"/>
                  <a:ea typeface="MS PGothic" panose="020B0600070205080204" pitchFamily="34" charset="-128"/>
                </a:rPr>
                <a:t>存放</a:t>
              </a:r>
              <a:endParaRPr kumimoji="0" lang="zh-CN" altLang="en-US" sz="2400">
                <a:latin typeface="Times New Roman" panose="02020603050405020304" pitchFamily="18" charset="0"/>
                <a:ea typeface="MS PGothic" panose="020B0600070205080204" pitchFamily="34" charset="-128"/>
              </a:endParaRPr>
            </a:p>
          </p:txBody>
        </p:sp>
        <p:sp>
          <p:nvSpPr>
            <p:cNvPr id="175134" name="Line 7"/>
            <p:cNvSpPr>
              <a:spLocks noChangeShapeType="1"/>
            </p:cNvSpPr>
            <p:nvPr/>
          </p:nvSpPr>
          <p:spPr bwMode="auto">
            <a:xfrm>
              <a:off x="2807" y="3221"/>
              <a:ext cx="32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35" name="Line 8"/>
            <p:cNvSpPr>
              <a:spLocks noChangeShapeType="1"/>
            </p:cNvSpPr>
            <p:nvPr/>
          </p:nvSpPr>
          <p:spPr bwMode="auto">
            <a:xfrm>
              <a:off x="3540" y="3221"/>
              <a:ext cx="32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36" name="Rectangle 9"/>
            <p:cNvSpPr>
              <a:spLocks noChangeArrowheads="1"/>
            </p:cNvSpPr>
            <p:nvPr/>
          </p:nvSpPr>
          <p:spPr bwMode="auto">
            <a:xfrm>
              <a:off x="793" y="3026"/>
              <a:ext cx="489" cy="330"/>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latin typeface="Times New Roman" panose="02020603050405020304" pitchFamily="18" charset="0"/>
                  <a:ea typeface="MS PGothic" panose="020B0600070205080204" pitchFamily="34" charset="-128"/>
                </a:rPr>
                <a:t>供应商</a:t>
              </a:r>
              <a:endParaRPr kumimoji="0" lang="zh-CN" altLang="en-US" sz="2400">
                <a:latin typeface="Times New Roman" panose="02020603050405020304" pitchFamily="18" charset="0"/>
                <a:ea typeface="MS PGothic" panose="020B0600070205080204" pitchFamily="34" charset="-128"/>
              </a:endParaRPr>
            </a:p>
          </p:txBody>
        </p:sp>
        <p:sp>
          <p:nvSpPr>
            <p:cNvPr id="175137" name="Rectangle 10"/>
            <p:cNvSpPr>
              <a:spLocks noChangeArrowheads="1"/>
            </p:cNvSpPr>
            <p:nvPr/>
          </p:nvSpPr>
          <p:spPr bwMode="auto">
            <a:xfrm>
              <a:off x="2342" y="3026"/>
              <a:ext cx="489" cy="330"/>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latin typeface="Times New Roman" panose="02020603050405020304" pitchFamily="18" charset="0"/>
                  <a:ea typeface="MS PGothic" panose="020B0600070205080204" pitchFamily="34" charset="-128"/>
                </a:rPr>
                <a:t>零件</a:t>
              </a:r>
              <a:endParaRPr kumimoji="0" lang="zh-CN" altLang="en-US" sz="2400">
                <a:latin typeface="Times New Roman" panose="02020603050405020304" pitchFamily="18" charset="0"/>
                <a:ea typeface="MS PGothic" panose="020B0600070205080204" pitchFamily="34" charset="-128"/>
              </a:endParaRPr>
            </a:p>
          </p:txBody>
        </p:sp>
        <p:sp>
          <p:nvSpPr>
            <p:cNvPr id="215051" name="AutoShape 11"/>
            <p:cNvSpPr>
              <a:spLocks noChangeArrowheads="1"/>
            </p:cNvSpPr>
            <p:nvPr/>
          </p:nvSpPr>
          <p:spPr bwMode="auto">
            <a:xfrm>
              <a:off x="1608" y="3026"/>
              <a:ext cx="408" cy="329"/>
            </a:xfrm>
            <a:prstGeom prst="flowChartDecision">
              <a:avLst/>
            </a:prstGeom>
            <a:solidFill>
              <a:srgbClr val="FFFFFF"/>
            </a:solidFill>
            <a:ln w="9525">
              <a:solidFill>
                <a:srgbClr val="000000"/>
              </a:solidFill>
              <a:miter lim="800000"/>
            </a:ln>
          </p:spPr>
          <p:txBody>
            <a:bodyPr lIns="0" tIns="0" rIns="0" bIns="0"/>
            <a:lstStyle/>
            <a:p>
              <a:pPr algn="ctr">
                <a:spcBef>
                  <a:spcPct val="50000"/>
                </a:spcBef>
                <a:defRPr/>
              </a:pPr>
              <a:r>
                <a:rPr lang="zh-CN" altLang="en-US" sz="1400">
                  <a:latin typeface="Times New Roman" panose="02020603050405020304" pitchFamily="18" charset="0"/>
                  <a:ea typeface="MS PGothic" panose="020B0600070205080204" pitchFamily="34" charset="-128"/>
                </a:rPr>
                <a:t>生产</a:t>
              </a:r>
              <a:endParaRPr lang="zh-CN" altLang="en-US" sz="800">
                <a:latin typeface="Times New Roman" panose="02020603050405020304" pitchFamily="18" charset="0"/>
                <a:ea typeface="MS PGothic" panose="020B0600070205080204" pitchFamily="34" charset="-128"/>
              </a:endParaRPr>
            </a:p>
            <a:p>
              <a:pPr>
                <a:spcBef>
                  <a:spcPct val="50000"/>
                </a:spcBef>
                <a:defRPr/>
              </a:pPr>
              <a:endParaRPr lang="zh-CN" altLang="en-US" sz="1050">
                <a:latin typeface="Times New Roman" panose="02020603050405020304" pitchFamily="18" charset="0"/>
                <a:ea typeface="MS PGothic" panose="020B0600070205080204" pitchFamily="34" charset="-128"/>
              </a:endParaRPr>
            </a:p>
            <a:p>
              <a:pPr algn="ctr">
                <a:spcBef>
                  <a:spcPct val="50000"/>
                </a:spcBef>
                <a:defRPr/>
              </a:pPr>
              <a:endParaRPr lang="zh-CN" altLang="en-US" sz="2400">
                <a:latin typeface="Times New Roman" panose="02020603050405020304" pitchFamily="18" charset="0"/>
                <a:ea typeface="MS PGothic" panose="020B0600070205080204" pitchFamily="34" charset="-128"/>
              </a:endParaRPr>
            </a:p>
          </p:txBody>
        </p:sp>
        <p:sp>
          <p:nvSpPr>
            <p:cNvPr id="175139" name="Line 12"/>
            <p:cNvSpPr>
              <a:spLocks noChangeShapeType="1"/>
            </p:cNvSpPr>
            <p:nvPr/>
          </p:nvSpPr>
          <p:spPr bwMode="auto">
            <a:xfrm>
              <a:off x="1282" y="3192"/>
              <a:ext cx="32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40" name="Rectangle 13"/>
            <p:cNvSpPr>
              <a:spLocks noChangeArrowheads="1"/>
            </p:cNvSpPr>
            <p:nvPr/>
          </p:nvSpPr>
          <p:spPr bwMode="auto">
            <a:xfrm>
              <a:off x="1532" y="1556"/>
              <a:ext cx="489" cy="329"/>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latin typeface="Times New Roman" panose="02020603050405020304" pitchFamily="18" charset="0"/>
                  <a:ea typeface="MS PGothic" panose="020B0600070205080204" pitchFamily="34" charset="-128"/>
                </a:rPr>
                <a:t>项目</a:t>
              </a:r>
              <a:endParaRPr kumimoji="0" lang="zh-CN" altLang="en-US" sz="2400">
                <a:latin typeface="Times New Roman" panose="02020603050405020304" pitchFamily="18" charset="0"/>
                <a:ea typeface="MS PGothic" panose="020B0600070205080204" pitchFamily="34" charset="-128"/>
              </a:endParaRPr>
            </a:p>
          </p:txBody>
        </p:sp>
        <p:sp>
          <p:nvSpPr>
            <p:cNvPr id="175141" name="AutoShape 14"/>
            <p:cNvSpPr>
              <a:spLocks noChangeArrowheads="1"/>
            </p:cNvSpPr>
            <p:nvPr/>
          </p:nvSpPr>
          <p:spPr bwMode="auto">
            <a:xfrm>
              <a:off x="1563" y="2247"/>
              <a:ext cx="407" cy="329"/>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400">
                  <a:latin typeface="Times New Roman" panose="02020603050405020304" pitchFamily="18" charset="0"/>
                  <a:ea typeface="MS PGothic" panose="020B0600070205080204" pitchFamily="34" charset="-128"/>
                </a:rPr>
                <a:t>供应</a:t>
              </a:r>
              <a:endParaRPr kumimoji="0" lang="zh-CN" altLang="en-US" sz="2400">
                <a:latin typeface="Times New Roman" panose="02020603050405020304" pitchFamily="18" charset="0"/>
                <a:ea typeface="MS PGothic" panose="020B0600070205080204" pitchFamily="34" charset="-128"/>
              </a:endParaRPr>
            </a:p>
          </p:txBody>
        </p:sp>
        <p:sp>
          <p:nvSpPr>
            <p:cNvPr id="175142" name="Line 15"/>
            <p:cNvSpPr>
              <a:spLocks noChangeShapeType="1"/>
            </p:cNvSpPr>
            <p:nvPr/>
          </p:nvSpPr>
          <p:spPr bwMode="auto">
            <a:xfrm>
              <a:off x="1768" y="1885"/>
              <a:ext cx="0" cy="3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43" name="Line 16"/>
            <p:cNvSpPr>
              <a:spLocks noChangeShapeType="1"/>
            </p:cNvSpPr>
            <p:nvPr/>
          </p:nvSpPr>
          <p:spPr bwMode="auto">
            <a:xfrm flipH="1" flipV="1">
              <a:off x="1974" y="2395"/>
              <a:ext cx="462" cy="6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44" name="Line 17"/>
            <p:cNvSpPr>
              <a:spLocks noChangeShapeType="1"/>
            </p:cNvSpPr>
            <p:nvPr/>
          </p:nvSpPr>
          <p:spPr bwMode="auto">
            <a:xfrm flipH="1">
              <a:off x="1101" y="2395"/>
              <a:ext cx="462" cy="6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45" name="Line 18"/>
            <p:cNvSpPr>
              <a:spLocks noChangeShapeType="1"/>
            </p:cNvSpPr>
            <p:nvPr/>
          </p:nvSpPr>
          <p:spPr bwMode="auto">
            <a:xfrm>
              <a:off x="2006" y="3192"/>
              <a:ext cx="32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46" name="Rectangle 19"/>
            <p:cNvSpPr>
              <a:spLocks noChangeArrowheads="1"/>
            </p:cNvSpPr>
            <p:nvPr/>
          </p:nvSpPr>
          <p:spPr bwMode="auto">
            <a:xfrm>
              <a:off x="3857" y="1554"/>
              <a:ext cx="489" cy="330"/>
            </a:xfrm>
            <a:prstGeom prst="rect">
              <a:avLst/>
            </a:prstGeom>
            <a:solidFill>
              <a:srgbClr val="FFFFFF"/>
            </a:solidFill>
            <a:ln w="9525">
              <a:solidFill>
                <a:srgbClr val="000000"/>
              </a:solidFill>
              <a:miter lim="800000"/>
            </a:ln>
          </p:spPr>
          <p:txBody>
            <a:bodyPr lIns="0" tIns="72000" r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latin typeface="Times New Roman" panose="02020603050405020304" pitchFamily="18" charset="0"/>
                  <a:ea typeface="MS PGothic" panose="020B0600070205080204" pitchFamily="34" charset="-128"/>
                </a:rPr>
                <a:t>职工</a:t>
              </a:r>
              <a:endParaRPr kumimoji="0" lang="zh-CN" altLang="en-US" sz="2400">
                <a:latin typeface="Times New Roman" panose="02020603050405020304" pitchFamily="18" charset="0"/>
                <a:ea typeface="MS PGothic" panose="020B0600070205080204" pitchFamily="34" charset="-128"/>
              </a:endParaRPr>
            </a:p>
          </p:txBody>
        </p:sp>
        <p:sp>
          <p:nvSpPr>
            <p:cNvPr id="175147" name="AutoShape 20"/>
            <p:cNvSpPr>
              <a:spLocks noChangeArrowheads="1"/>
            </p:cNvSpPr>
            <p:nvPr/>
          </p:nvSpPr>
          <p:spPr bwMode="auto">
            <a:xfrm>
              <a:off x="3912" y="2245"/>
              <a:ext cx="407" cy="330"/>
            </a:xfrm>
            <a:prstGeom prst="flowChartDecision">
              <a:avLst/>
            </a:prstGeom>
            <a:solidFill>
              <a:srgbClr val="FFFFFF"/>
            </a:solidFill>
            <a:ln w="9525">
              <a:solidFill>
                <a:srgbClr val="000000"/>
              </a:solidFill>
              <a:miter lim="800000"/>
            </a:ln>
          </p:spPr>
          <p:txBody>
            <a:bodyPr lIns="0" tIns="0" rIns="0" bIns="0"/>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400">
                  <a:latin typeface="Times New Roman" panose="02020603050405020304" pitchFamily="18" charset="0"/>
                  <a:ea typeface="MS PGothic" panose="020B0600070205080204" pitchFamily="34" charset="-128"/>
                </a:rPr>
                <a:t>管理</a:t>
              </a:r>
              <a:endParaRPr kumimoji="0" lang="zh-CN" altLang="en-US" sz="1400">
                <a:latin typeface="Times New Roman" panose="02020603050405020304" pitchFamily="18" charset="0"/>
                <a:ea typeface="MS PGothic" panose="020B0600070205080204" pitchFamily="34" charset="-128"/>
              </a:endParaRPr>
            </a:p>
            <a:p>
              <a:pPr>
                <a:spcBef>
                  <a:spcPct val="50000"/>
                </a:spcBef>
                <a:buClrTx/>
                <a:buSzTx/>
                <a:buFontTx/>
                <a:buNone/>
              </a:pPr>
              <a:endParaRPr kumimoji="0" lang="zh-CN" altLang="en-US" sz="1400">
                <a:latin typeface="Times New Roman" panose="02020603050405020304" pitchFamily="18" charset="0"/>
                <a:ea typeface="MS PGothic" panose="020B0600070205080204" pitchFamily="34" charset="-128"/>
              </a:endParaRPr>
            </a:p>
            <a:p>
              <a:pPr algn="ctr">
                <a:spcBef>
                  <a:spcPct val="50000"/>
                </a:spcBef>
                <a:buClrTx/>
                <a:buSzTx/>
                <a:buFontTx/>
                <a:buNone/>
              </a:pPr>
              <a:endParaRPr kumimoji="0" lang="zh-CN" altLang="en-US" sz="2400">
                <a:latin typeface="Times New Roman" panose="02020603050405020304" pitchFamily="18" charset="0"/>
                <a:ea typeface="MS PGothic" panose="020B0600070205080204" pitchFamily="34" charset="-128"/>
              </a:endParaRPr>
            </a:p>
          </p:txBody>
        </p:sp>
        <p:sp>
          <p:nvSpPr>
            <p:cNvPr id="175148" name="Line 21"/>
            <p:cNvSpPr>
              <a:spLocks noChangeShapeType="1"/>
            </p:cNvSpPr>
            <p:nvPr/>
          </p:nvSpPr>
          <p:spPr bwMode="auto">
            <a:xfrm flipH="1">
              <a:off x="4114" y="2575"/>
              <a:ext cx="0" cy="49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49" name="Line 22"/>
            <p:cNvSpPr>
              <a:spLocks noChangeShapeType="1"/>
            </p:cNvSpPr>
            <p:nvPr/>
          </p:nvSpPr>
          <p:spPr bwMode="auto">
            <a:xfrm flipH="1">
              <a:off x="4114" y="1914"/>
              <a:ext cx="0" cy="3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063" name="AutoShape 23"/>
            <p:cNvSpPr>
              <a:spLocks noChangeArrowheads="1"/>
            </p:cNvSpPr>
            <p:nvPr/>
          </p:nvSpPr>
          <p:spPr bwMode="auto">
            <a:xfrm>
              <a:off x="2780" y="1554"/>
              <a:ext cx="407" cy="330"/>
            </a:xfrm>
            <a:prstGeom prst="flowChartDecision">
              <a:avLst/>
            </a:prstGeom>
            <a:solidFill>
              <a:srgbClr val="FFFFFF"/>
            </a:solidFill>
            <a:ln w="9525">
              <a:solidFill>
                <a:srgbClr val="000000"/>
              </a:solidFill>
              <a:miter lim="800000"/>
            </a:ln>
          </p:spPr>
          <p:txBody>
            <a:bodyPr lIns="0" tIns="0" rIns="0" bIns="0"/>
            <a:lstStyle/>
            <a:p>
              <a:pPr algn="ctr">
                <a:spcBef>
                  <a:spcPct val="50000"/>
                </a:spcBef>
                <a:defRPr/>
              </a:pPr>
              <a:r>
                <a:rPr lang="zh-CN" altLang="en-US" sz="1400" dirty="0">
                  <a:latin typeface="Times New Roman" panose="02020603050405020304" pitchFamily="18" charset="0"/>
                  <a:ea typeface="MS PGothic" panose="020B0600070205080204" pitchFamily="34" charset="-128"/>
                </a:rPr>
                <a:t>参与</a:t>
              </a:r>
              <a:endParaRPr lang="zh-CN" altLang="en-US" sz="1050" dirty="0">
                <a:latin typeface="Times New Roman" panose="02020603050405020304" pitchFamily="18" charset="0"/>
                <a:ea typeface="MS PGothic" panose="020B0600070205080204" pitchFamily="34" charset="-128"/>
              </a:endParaRPr>
            </a:p>
            <a:p>
              <a:pPr algn="ctr">
                <a:spcBef>
                  <a:spcPct val="50000"/>
                </a:spcBef>
                <a:defRPr/>
              </a:pPr>
              <a:endParaRPr lang="zh-CN" altLang="en-US" sz="2400" dirty="0">
                <a:latin typeface="Times New Roman" panose="02020603050405020304" pitchFamily="18" charset="0"/>
                <a:ea typeface="MS PGothic" panose="020B0600070205080204" pitchFamily="34" charset="-128"/>
              </a:endParaRPr>
            </a:p>
          </p:txBody>
        </p:sp>
        <p:sp>
          <p:nvSpPr>
            <p:cNvPr id="175151" name="Line 24"/>
            <p:cNvSpPr>
              <a:spLocks noChangeShapeType="1"/>
            </p:cNvSpPr>
            <p:nvPr/>
          </p:nvSpPr>
          <p:spPr bwMode="auto">
            <a:xfrm>
              <a:off x="2009" y="1720"/>
              <a:ext cx="771" cy="1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52" name="Line 25"/>
            <p:cNvSpPr>
              <a:spLocks noChangeShapeType="1"/>
            </p:cNvSpPr>
            <p:nvPr/>
          </p:nvSpPr>
          <p:spPr bwMode="auto">
            <a:xfrm flipV="1">
              <a:off x="3191" y="1720"/>
              <a:ext cx="648" cy="1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066" name="AutoShape 26"/>
            <p:cNvSpPr>
              <a:spLocks noChangeArrowheads="1"/>
            </p:cNvSpPr>
            <p:nvPr/>
          </p:nvSpPr>
          <p:spPr bwMode="auto">
            <a:xfrm>
              <a:off x="4785" y="1554"/>
              <a:ext cx="408" cy="361"/>
            </a:xfrm>
            <a:prstGeom prst="flowChartDecision">
              <a:avLst/>
            </a:prstGeom>
            <a:solidFill>
              <a:srgbClr val="FFFFFF"/>
            </a:solidFill>
            <a:ln w="9525">
              <a:solidFill>
                <a:srgbClr val="000000"/>
              </a:solidFill>
              <a:miter lim="800000"/>
            </a:ln>
          </p:spPr>
          <p:txBody>
            <a:bodyPr lIns="0" tIns="0" rIns="0" bIns="0"/>
            <a:lstStyle/>
            <a:p>
              <a:pPr algn="ctr">
                <a:spcBef>
                  <a:spcPct val="50000"/>
                </a:spcBef>
                <a:defRPr/>
              </a:pPr>
              <a:r>
                <a:rPr lang="zh-CN" altLang="en-US" sz="1400" dirty="0">
                  <a:latin typeface="Times New Roman" panose="02020603050405020304" pitchFamily="18" charset="0"/>
                  <a:ea typeface="MS PGothic" panose="020B0600070205080204" pitchFamily="34" charset="-128"/>
                </a:rPr>
                <a:t>领导</a:t>
              </a:r>
              <a:endParaRPr lang="zh-CN" altLang="en-US" sz="1400" dirty="0">
                <a:latin typeface="Times New Roman" panose="02020603050405020304" pitchFamily="18" charset="0"/>
                <a:ea typeface="MS PGothic" panose="020B0600070205080204" pitchFamily="34" charset="-128"/>
              </a:endParaRPr>
            </a:p>
            <a:p>
              <a:pPr>
                <a:spcBef>
                  <a:spcPct val="50000"/>
                </a:spcBef>
                <a:defRPr/>
              </a:pPr>
              <a:endParaRPr lang="zh-CN" altLang="en-US" sz="1050" dirty="0">
                <a:latin typeface="Times New Roman" panose="02020603050405020304" pitchFamily="18" charset="0"/>
                <a:ea typeface="MS PGothic" panose="020B0600070205080204" pitchFamily="34" charset="-128"/>
              </a:endParaRPr>
            </a:p>
            <a:p>
              <a:pPr algn="ctr">
                <a:spcBef>
                  <a:spcPct val="50000"/>
                </a:spcBef>
                <a:defRPr/>
              </a:pPr>
              <a:endParaRPr lang="zh-CN" altLang="en-US" sz="2400" dirty="0">
                <a:latin typeface="Times New Roman" panose="02020603050405020304" pitchFamily="18" charset="0"/>
                <a:ea typeface="MS PGothic" panose="020B0600070205080204" pitchFamily="34" charset="-128"/>
              </a:endParaRPr>
            </a:p>
          </p:txBody>
        </p:sp>
        <p:sp>
          <p:nvSpPr>
            <p:cNvPr id="175154" name="Line 27"/>
            <p:cNvSpPr>
              <a:spLocks noChangeShapeType="1"/>
            </p:cNvSpPr>
            <p:nvPr/>
          </p:nvSpPr>
          <p:spPr bwMode="auto">
            <a:xfrm>
              <a:off x="4353" y="1675"/>
              <a:ext cx="480" cy="0"/>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55" name="Line 28"/>
            <p:cNvSpPr>
              <a:spLocks noChangeShapeType="1"/>
            </p:cNvSpPr>
            <p:nvPr/>
          </p:nvSpPr>
          <p:spPr bwMode="auto">
            <a:xfrm>
              <a:off x="4353" y="1794"/>
              <a:ext cx="4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56" name="Text Box 29"/>
            <p:cNvSpPr txBox="1">
              <a:spLocks noChangeArrowheads="1"/>
            </p:cNvSpPr>
            <p:nvPr/>
          </p:nvSpPr>
          <p:spPr bwMode="auto">
            <a:xfrm>
              <a:off x="4371" y="1434"/>
              <a:ext cx="514" cy="213"/>
            </a:xfrm>
            <a:prstGeom prst="rect">
              <a:avLst/>
            </a:prstGeom>
            <a:noFill/>
            <a:ln>
              <a:noFill/>
            </a:ln>
            <a:effectLst/>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latin typeface="Times New Roman" panose="02020603050405020304" pitchFamily="18" charset="0"/>
                  <a:ea typeface="MS PGothic" panose="020B0600070205080204" pitchFamily="34" charset="-128"/>
                </a:rPr>
                <a:t>领导</a:t>
              </a:r>
              <a:endParaRPr kumimoji="0" lang="zh-CN" altLang="en-US" sz="1800">
                <a:latin typeface="Times New Roman" panose="02020603050405020304" pitchFamily="18" charset="0"/>
                <a:ea typeface="MS PGothic" panose="020B0600070205080204" pitchFamily="34" charset="-128"/>
              </a:endParaRPr>
            </a:p>
          </p:txBody>
        </p:sp>
        <p:sp>
          <p:nvSpPr>
            <p:cNvPr id="175157" name="Text Box 30"/>
            <p:cNvSpPr txBox="1">
              <a:spLocks noChangeArrowheads="1"/>
            </p:cNvSpPr>
            <p:nvPr/>
          </p:nvSpPr>
          <p:spPr bwMode="auto">
            <a:xfrm>
              <a:off x="4371" y="1754"/>
              <a:ext cx="514" cy="213"/>
            </a:xfrm>
            <a:prstGeom prst="rect">
              <a:avLst/>
            </a:prstGeom>
            <a:noFill/>
            <a:ln>
              <a:noFill/>
            </a:ln>
            <a:effectLst/>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宋体" panose="02010600030101010101" pitchFamily="2" charset="-122"/>
                  <a:ea typeface="宋体" panose="02010600030101010101" pitchFamily="2" charset="-122"/>
                </a:defRPr>
              </a:lvl1pPr>
              <a:lvl2pPr marL="742950" indent="-285750">
                <a:spcBef>
                  <a:spcPct val="35000"/>
                </a:spcBef>
                <a:buClr>
                  <a:schemeClr val="folHlink"/>
                </a:buClr>
                <a:buSzPct val="80000"/>
                <a:buFont typeface="Monotype Sorts" charset="2"/>
                <a:buChar char="l"/>
                <a:defRPr kumimoji="1">
                  <a:solidFill>
                    <a:schemeClr val="tx1"/>
                  </a:solidFill>
                  <a:latin typeface="宋体" panose="02010600030101010101" pitchFamily="2" charset="-122"/>
                  <a:ea typeface="宋体" panose="02010600030101010101" pitchFamily="2" charset="-122"/>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宋体" panose="02010600030101010101" pitchFamily="2" charset="-122"/>
                  <a:ea typeface="宋体" panose="02010600030101010101" pitchFamily="2" charset="-122"/>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宋体" panose="02010600030101010101" pitchFamily="2" charset="-122"/>
                  <a:ea typeface="宋体" panose="02010600030101010101" pitchFamily="2" charset="-122"/>
                </a:defRPr>
              </a:lvl4pPr>
              <a:lvl5pPr marL="2057400" indent="-228600">
                <a:spcBef>
                  <a:spcPct val="35000"/>
                </a:spcBef>
                <a:buClr>
                  <a:schemeClr val="tx2"/>
                </a:buClr>
                <a:buSzPct val="75000"/>
                <a:buChar char="»"/>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宋体" panose="02010600030101010101" pitchFamily="2" charset="-122"/>
                  <a:ea typeface="宋体" panose="02010600030101010101" pitchFamily="2" charset="-122"/>
                </a:defRPr>
              </a:lvl9pPr>
            </a:lstStyle>
            <a:p>
              <a:pPr algn="ctr">
                <a:spcBef>
                  <a:spcPct val="50000"/>
                </a:spcBef>
                <a:buClrTx/>
                <a:buSzTx/>
                <a:buFontTx/>
                <a:buNone/>
              </a:pPr>
              <a:r>
                <a:rPr kumimoji="0" lang="zh-CN" altLang="en-US" sz="1800">
                  <a:latin typeface="Times New Roman" panose="02020603050405020304" pitchFamily="18" charset="0"/>
                  <a:ea typeface="MS PGothic" panose="020B0600070205080204" pitchFamily="34" charset="-128"/>
                </a:rPr>
                <a:t>员工</a:t>
              </a:r>
              <a:endParaRPr kumimoji="0" lang="zh-CN" altLang="en-US" sz="1800">
                <a:latin typeface="Times New Roman" panose="02020603050405020304" pitchFamily="18" charset="0"/>
                <a:ea typeface="MS PGothic" panose="020B0600070205080204" pitchFamily="34" charset="-128"/>
              </a:endParaRPr>
            </a:p>
          </p:txBody>
        </p:sp>
      </p:grpSp>
      <p:graphicFrame>
        <p:nvGraphicFramePr>
          <p:cNvPr id="215071" name="Group 31"/>
          <p:cNvGraphicFramePr>
            <a:graphicFrameLocks noGrp="1"/>
          </p:cNvGraphicFramePr>
          <p:nvPr>
            <p:ph sz="half" idx="2"/>
          </p:nvPr>
        </p:nvGraphicFramePr>
        <p:xfrm>
          <a:off x="5867400" y="3860800"/>
          <a:ext cx="2916238" cy="2447926"/>
        </p:xfrm>
        <a:graphic>
          <a:graphicData uri="http://schemas.openxmlformats.org/drawingml/2006/table">
            <a:tbl>
              <a:tblPr/>
              <a:tblGrid>
                <a:gridCol w="720725"/>
                <a:gridCol w="719138"/>
                <a:gridCol w="1476375"/>
              </a:tblGrid>
              <a:tr h="373063">
                <a:tc gridSpan="3">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需求条目字典</a:t>
                      </a:r>
                      <a:endPar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cap="flat">
                      <a:noFill/>
                    </a:lnL>
                    <a:lnR cap="flat">
                      <a:noFill/>
                    </a:lnR>
                    <a:lnT cap="flat">
                      <a:noFill/>
                    </a:lnT>
                    <a:lnB w="12700" cap="flat" cmpd="sng" algn="ctr">
                      <a:solidFill>
                        <a:schemeClr val="bg2"/>
                      </a:solidFill>
                      <a:prstDash val="solid"/>
                      <a:round/>
                      <a:headEnd type="none" w="med" len="med"/>
                      <a:tailEnd type="none" w="med" len="med"/>
                    </a:lnB>
                    <a:lnTlToBr>
                      <a:noFill/>
                    </a:lnTlToBr>
                    <a:lnBlToTr>
                      <a:noFill/>
                    </a:lnBlToTr>
                    <a:noFill/>
                  </a:tcPr>
                </a:tc>
                <a:tc hMerge="1">
                  <a:tcPr/>
                </a:tc>
                <a:tc hMerge="1">
                  <a:tcPr/>
                </a:tc>
              </a:tr>
              <a:tr h="642938">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条目</a:t>
                      </a:r>
                      <a:endPar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类别</a:t>
                      </a:r>
                      <a:endPar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条目</a:t>
                      </a:r>
                      <a:endPar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名称</a:t>
                      </a:r>
                      <a:endPar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条目内容</a:t>
                      </a:r>
                      <a:endPar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549275">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实体</a:t>
                      </a:r>
                      <a:endPar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职工</a:t>
                      </a:r>
                      <a:endPar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just" defTabSz="914400" rtl="0" eaLnBrk="1" fontAlgn="base" latinLnBrk="0" hangingPunct="1">
                        <a:lnSpc>
                          <a:spcPct val="100000"/>
                        </a:lnSpc>
                        <a:spcBef>
                          <a:spcPct val="0"/>
                        </a:spcBef>
                        <a:spcAft>
                          <a:spcPct val="0"/>
                        </a:spcAft>
                        <a:buClrTx/>
                        <a:buSzTx/>
                        <a:buFontTx/>
                        <a:buNone/>
                      </a:pPr>
                      <a:r>
                        <a:rPr kumimoji="1" lang="en-US" altLang="zh-CN"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441325">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联系</a:t>
                      </a:r>
                      <a:endPar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供应</a:t>
                      </a:r>
                      <a:endParaRPr kumimoji="1" lang="zh-CN" altLang="en-US"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just"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a:ea typeface="华文新魏" panose="02010800040101010101" pitchFamily="2" charset="-122"/>
                        </a:rPr>
                        <a:t>…</a:t>
                      </a:r>
                      <a:endParaRPr kumimoji="1" lang="zh-CN" altLang="en-US" sz="1800" b="0" i="0" u="none" strike="noStrike" cap="none" normalizeH="0" baseline="0" smtClean="0">
                        <a:ln>
                          <a:noFill/>
                        </a:ln>
                        <a:solidFill>
                          <a:schemeClr val="tx1"/>
                        </a:solidFill>
                        <a:effectLst/>
                        <a:latin typeface="Tahoma" panose="020B0604030504040204" pitchFamily="34" charset="0"/>
                        <a:ea typeface="华文新魏" panose="02010800040101010101" pitchFamily="2" charset="-122"/>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441325">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en-US" altLang="zh-CN"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en-US" altLang="zh-CN"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marL="342900" indent="-342900">
                        <a:buSzPct val="80000"/>
                        <a:defRPr kumimoji="1" sz="2800">
                          <a:solidFill>
                            <a:schemeClr val="bg2"/>
                          </a:solidFill>
                          <a:latin typeface="Tahoma" panose="020B0604030504040204" pitchFamily="34" charset="0"/>
                          <a:ea typeface="华文新魏" panose="02010800040101010101" pitchFamily="2" charset="-122"/>
                        </a:defRPr>
                      </a:lvl1pPr>
                      <a:lvl2pPr marL="742950" indent="-285750">
                        <a:defRPr kumimoji="1" sz="2400">
                          <a:solidFill>
                            <a:schemeClr val="bg2"/>
                          </a:solidFill>
                          <a:latin typeface="Tahoma" panose="020B0604030504040204" pitchFamily="34" charset="0"/>
                          <a:ea typeface="华文新魏" panose="02010800040101010101" pitchFamily="2" charset="-122"/>
                        </a:defRPr>
                      </a:lvl2pPr>
                      <a:lvl3pPr marL="1143000" indent="-228600">
                        <a:buSzPct val="75000"/>
                        <a:defRPr kumimoji="1" sz="2000">
                          <a:solidFill>
                            <a:schemeClr val="bg2"/>
                          </a:solidFill>
                          <a:latin typeface="Tahoma" panose="020B0604030504040204" pitchFamily="34" charset="0"/>
                          <a:ea typeface="华文新魏" panose="02010800040101010101" pitchFamily="2" charset="-122"/>
                        </a:defRPr>
                      </a:lvl3pPr>
                      <a:lvl4pPr marL="1600200" indent="-228600">
                        <a:defRPr kumimoji="1">
                          <a:solidFill>
                            <a:schemeClr val="bg2"/>
                          </a:solidFill>
                          <a:latin typeface="Tahoma" panose="020B0604030504040204" pitchFamily="34" charset="0"/>
                          <a:ea typeface="华文新魏" panose="02010800040101010101" pitchFamily="2" charset="-122"/>
                        </a:defRPr>
                      </a:lvl4pPr>
                      <a:lvl5pPr marL="2057400" indent="-228600">
                        <a:buSzPct val="70000"/>
                        <a:defRPr kumimoji="1">
                          <a:solidFill>
                            <a:schemeClr val="bg2"/>
                          </a:solidFill>
                          <a:latin typeface="Tahoma" panose="020B0604030504040204" pitchFamily="34" charset="0"/>
                          <a:ea typeface="华文新魏" panose="02010800040101010101" pitchFamily="2" charset="-122"/>
                        </a:defRPr>
                      </a:lvl5pPr>
                      <a:lvl6pPr marL="25146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6pPr>
                      <a:lvl7pPr marL="29718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7pPr>
                      <a:lvl8pPr marL="34290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8pPr>
                      <a:lvl9pPr marL="3886200" indent="-228600" algn="just" fontAlgn="base">
                        <a:spcBef>
                          <a:spcPct val="20000"/>
                        </a:spcBef>
                        <a:spcAft>
                          <a:spcPct val="0"/>
                        </a:spcAft>
                        <a:buClr>
                          <a:schemeClr val="folHlink"/>
                        </a:buClr>
                        <a:buSzPct val="70000"/>
                        <a:buFont typeface="Wingdings" panose="05000000000000000000" pitchFamily="2" charset="2"/>
                        <a:defRPr kumimoji="1">
                          <a:solidFill>
                            <a:schemeClr val="bg2"/>
                          </a:solidFill>
                          <a:latin typeface="Tahoma" panose="020B0604030504040204" pitchFamily="34" charset="0"/>
                          <a:ea typeface="华文新魏" panose="02010800040101010101" pitchFamily="2" charset="-122"/>
                        </a:defRPr>
                      </a:lvl9pPr>
                    </a:lstStyle>
                    <a:p>
                      <a:pPr marL="342900" marR="0" lvl="0" indent="-342900" algn="just" defTabSz="914400" rtl="0" eaLnBrk="1" fontAlgn="base" latinLnBrk="0" hangingPunct="1">
                        <a:lnSpc>
                          <a:spcPct val="100000"/>
                        </a:lnSpc>
                        <a:spcBef>
                          <a:spcPct val="0"/>
                        </a:spcBef>
                        <a:spcAft>
                          <a:spcPct val="0"/>
                        </a:spcAft>
                        <a:buClrTx/>
                        <a:buSzTx/>
                        <a:buFontTx/>
                        <a:buNone/>
                      </a:pPr>
                      <a:r>
                        <a:rPr kumimoji="1"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panose="020B0604020202020204" pitchFamily="34"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DB6</Template>
  <TotalTime>0</TotalTime>
  <Words>12186</Words>
  <Application>WPS 演示</Application>
  <PresentationFormat>全屏显示(4:3)</PresentationFormat>
  <Paragraphs>1247</Paragraphs>
  <Slides>102</Slides>
  <Notes>68</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幻灯片标题</vt:lpstr>
      </vt:variant>
      <vt:variant>
        <vt:i4>102</vt:i4>
      </vt:variant>
      <vt:variant>
        <vt:lpstr>自定义放映</vt:lpstr>
      </vt:variant>
      <vt:variant>
        <vt:i4>1</vt:i4>
      </vt:variant>
    </vt:vector>
  </HeadingPairs>
  <TitlesOfParts>
    <vt:vector size="122" baseType="lpstr">
      <vt:lpstr>Arial</vt:lpstr>
      <vt:lpstr>宋体</vt:lpstr>
      <vt:lpstr>Wingdings</vt:lpstr>
      <vt:lpstr>Helvetica</vt:lpstr>
      <vt:lpstr>MS PGothic</vt:lpstr>
      <vt:lpstr>隶书</vt:lpstr>
      <vt:lpstr>Monotype Sorts</vt:lpstr>
      <vt:lpstr>Wingdings</vt:lpstr>
      <vt:lpstr>Webdings</vt:lpstr>
      <vt:lpstr>Times New Roman</vt:lpstr>
      <vt:lpstr>黑体</vt:lpstr>
      <vt:lpstr>华文新魏</vt:lpstr>
      <vt:lpstr>楷体</vt:lpstr>
      <vt:lpstr>Symbol</vt:lpstr>
      <vt:lpstr>微软雅黑</vt:lpstr>
      <vt:lpstr>Arial Unicode MS</vt:lpstr>
      <vt:lpstr>Tahoma</vt:lpstr>
      <vt:lpstr>Times New Roman</vt:lpstr>
      <vt:lpstr>2_db-5-grey</vt:lpstr>
      <vt:lpstr>PowerPoint 演示文稿</vt:lpstr>
      <vt:lpstr>提纲</vt:lpstr>
      <vt:lpstr>数据库设计和ER模型</vt:lpstr>
      <vt:lpstr>软件生命周期瀑布模型</vt:lpstr>
      <vt:lpstr>需求分析的目标、内容和结果</vt:lpstr>
      <vt:lpstr>ER图位置、作用、评价标准</vt:lpstr>
      <vt:lpstr>7.2 ER模型</vt:lpstr>
      <vt:lpstr>实体集instructor and student</vt:lpstr>
      <vt:lpstr>联系集</vt:lpstr>
      <vt:lpstr>关系集advisor</vt:lpstr>
      <vt:lpstr>关系集(续)</vt:lpstr>
      <vt:lpstr>联系集的度</vt:lpstr>
      <vt:lpstr>属性</vt:lpstr>
      <vt:lpstr>复合属性</vt:lpstr>
      <vt:lpstr>7.3 约束</vt:lpstr>
      <vt:lpstr>映射基数</vt:lpstr>
      <vt:lpstr>映射基数</vt:lpstr>
      <vt:lpstr>映射基数</vt:lpstr>
      <vt:lpstr>映射基数</vt:lpstr>
      <vt:lpstr>二元联系的映射基数</vt:lpstr>
      <vt:lpstr>参与</vt:lpstr>
      <vt:lpstr>码</vt:lpstr>
      <vt:lpstr>联系集的码</vt:lpstr>
      <vt:lpstr>7.4 冗余属性</vt:lpstr>
      <vt:lpstr>7.5 实体-联系图</vt:lpstr>
      <vt:lpstr>拥有复合，多值，派生属性的实体</vt:lpstr>
      <vt:lpstr>拥有属性的联系集</vt:lpstr>
      <vt:lpstr>角色</vt:lpstr>
      <vt:lpstr>基数约束</vt:lpstr>
      <vt:lpstr>一对一 关系</vt:lpstr>
      <vt:lpstr>一对多 关系</vt:lpstr>
      <vt:lpstr>多对一 关系</vt:lpstr>
      <vt:lpstr>多对多 关系</vt:lpstr>
      <vt:lpstr>联系集中实体集的参与</vt:lpstr>
      <vt:lpstr>基数限制的可选标记</vt:lpstr>
      <vt:lpstr>上下界约束</vt:lpstr>
      <vt:lpstr>一个三元关系的E-R图</vt:lpstr>
      <vt:lpstr>三元关系上的基数约束</vt:lpstr>
      <vt:lpstr>弱实体集</vt:lpstr>
      <vt:lpstr>弱实体集 (续)</vt:lpstr>
      <vt:lpstr>弱实体集参与其它联系</vt:lpstr>
      <vt:lpstr>大学的E-R图</vt:lpstr>
      <vt:lpstr>一个实际E-R图方案</vt:lpstr>
      <vt:lpstr>一个实际E-R图方案</vt:lpstr>
      <vt:lpstr>概念数据库设计过程</vt:lpstr>
      <vt:lpstr>概念数据库设计过程</vt:lpstr>
      <vt:lpstr>概念数据库设计过程-消除冲突</vt:lpstr>
      <vt:lpstr>概念数据库设计过程</vt:lpstr>
      <vt:lpstr>学籍管理</vt:lpstr>
      <vt:lpstr>课程管理</vt:lpstr>
      <vt:lpstr>教师管理</vt:lpstr>
      <vt:lpstr>局部图合并总图</vt:lpstr>
      <vt:lpstr>7.6  转换为关系模式</vt:lpstr>
      <vt:lpstr>本节要点</vt:lpstr>
      <vt:lpstr>转换为关系模式</vt:lpstr>
      <vt:lpstr>具有简单属性的实体集的表示</vt:lpstr>
      <vt:lpstr>联系集的表示</vt:lpstr>
      <vt:lpstr>模式的冗余</vt:lpstr>
      <vt:lpstr>模式的冗余(续)</vt:lpstr>
      <vt:lpstr>E-R模型向关系模式的转换</vt:lpstr>
      <vt:lpstr>复合多值属性</vt:lpstr>
      <vt:lpstr>复合多值属性</vt:lpstr>
      <vt:lpstr>多值属性(续)</vt:lpstr>
      <vt:lpstr>关于模式优化的思考</vt:lpstr>
      <vt:lpstr>关于模式优化的思考</vt:lpstr>
      <vt:lpstr>关于模式优化的思考</vt:lpstr>
      <vt:lpstr>模式优化</vt:lpstr>
      <vt:lpstr>模式优化：另一个示例</vt:lpstr>
      <vt:lpstr>7.7 设计问题</vt:lpstr>
      <vt:lpstr>设计问题</vt:lpstr>
      <vt:lpstr>E-R模型设计要点</vt:lpstr>
      <vt:lpstr>设计问题</vt:lpstr>
      <vt:lpstr>二元联系集 Vs非二元联系集</vt:lpstr>
      <vt:lpstr>将非二元联系转换为二元关系形式</vt:lpstr>
      <vt:lpstr>将非二元联系转换为二元关系形式（续）</vt:lpstr>
      <vt:lpstr>7.8  扩展的E-R特性</vt:lpstr>
      <vt:lpstr>特化实例</vt:lpstr>
      <vt:lpstr>概化</vt:lpstr>
      <vt:lpstr>概化和特化(续)</vt:lpstr>
      <vt:lpstr>特化/概化上的约束</vt:lpstr>
      <vt:lpstr>特化/概化上的约束（续）</vt:lpstr>
      <vt:lpstr>聚集</vt:lpstr>
      <vt:lpstr>聚集 (续)</vt:lpstr>
      <vt:lpstr>聚集 (续)</vt:lpstr>
      <vt:lpstr>通过模式表示特化</vt:lpstr>
      <vt:lpstr>通过模式表示特化（续）</vt:lpstr>
      <vt:lpstr>聚集转化为关系模式</vt:lpstr>
      <vt:lpstr>聚集转化为关系模式（续）</vt:lpstr>
      <vt:lpstr>E-R 设计抉择</vt:lpstr>
      <vt:lpstr>7.9  E-R 中符号表示总结</vt:lpstr>
      <vt:lpstr>E-R 中符号表示总结（续）</vt:lpstr>
      <vt:lpstr>可选 ER 标记</vt:lpstr>
      <vt:lpstr>可选 ER 标记</vt:lpstr>
      <vt:lpstr>UML	</vt:lpstr>
      <vt:lpstr>ER vs. UML 类图</vt:lpstr>
      <vt:lpstr>ER vs. UML 类图</vt:lpstr>
      <vt:lpstr>UML 类图（续）</vt:lpstr>
      <vt:lpstr>7.10数据库设计的其他方面</vt:lpstr>
      <vt:lpstr>E-RSchame:练习一</vt:lpstr>
      <vt:lpstr>E-RSchame:练习二</vt:lpstr>
      <vt:lpstr>E-R Schame:练习三</vt:lpstr>
      <vt:lpstr>作业</vt:lpstr>
      <vt:lpstr>Custom Show 1</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Marilyn Turnamian</dc:creator>
  <cp:lastModifiedBy>admin</cp:lastModifiedBy>
  <cp:revision>432</cp:revision>
  <cp:lastPrinted>2005-01-10T21:51:00Z</cp:lastPrinted>
  <dcterms:created xsi:type="dcterms:W3CDTF">2009-12-21T15:40:00Z</dcterms:created>
  <dcterms:modified xsi:type="dcterms:W3CDTF">2021-05-07T13:17:43Z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57990DCC23D149E5BCACFB1FDBA5FE59</vt:lpwstr>
  </property>
  <property fmtid="{D5CDD505-2E9C-101B-9397-08002B2CF9AE}" pid="3" name="KSOProductBuildVer">
    <vt:lpwstr>2052-11.1.0.10463</vt:lpwstr>
  </property>
</Properties>
</file>